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Override3.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757" r:id="rId6"/>
  </p:sldMasterIdLst>
  <p:notesMasterIdLst>
    <p:notesMasterId r:id="rId136"/>
  </p:notesMasterIdLst>
  <p:handoutMasterIdLst>
    <p:handoutMasterId r:id="rId137"/>
  </p:handoutMasterIdLst>
  <p:sldIdLst>
    <p:sldId id="256" r:id="rId7"/>
    <p:sldId id="257" r:id="rId8"/>
    <p:sldId id="613" r:id="rId9"/>
    <p:sldId id="261" r:id="rId10"/>
    <p:sldId id="263" r:id="rId11"/>
    <p:sldId id="264" r:id="rId12"/>
    <p:sldId id="265" r:id="rId13"/>
    <p:sldId id="266" r:id="rId14"/>
    <p:sldId id="267" r:id="rId15"/>
    <p:sldId id="614" r:id="rId16"/>
    <p:sldId id="272" r:id="rId17"/>
    <p:sldId id="602" r:id="rId18"/>
    <p:sldId id="603" r:id="rId19"/>
    <p:sldId id="604" r:id="rId20"/>
    <p:sldId id="605" r:id="rId21"/>
    <p:sldId id="606" r:id="rId22"/>
    <p:sldId id="607" r:id="rId23"/>
    <p:sldId id="608" r:id="rId24"/>
    <p:sldId id="609" r:id="rId25"/>
    <p:sldId id="610" r:id="rId26"/>
    <p:sldId id="316" r:id="rId27"/>
    <p:sldId id="357" r:id="rId28"/>
    <p:sldId id="358" r:id="rId29"/>
    <p:sldId id="359" r:id="rId30"/>
    <p:sldId id="360" r:id="rId31"/>
    <p:sldId id="361" r:id="rId32"/>
    <p:sldId id="362" r:id="rId33"/>
    <p:sldId id="363" r:id="rId34"/>
    <p:sldId id="364" r:id="rId35"/>
    <p:sldId id="365" r:id="rId36"/>
    <p:sldId id="378" r:id="rId37"/>
    <p:sldId id="379" r:id="rId38"/>
    <p:sldId id="380" r:id="rId39"/>
    <p:sldId id="381" r:id="rId40"/>
    <p:sldId id="382" r:id="rId41"/>
    <p:sldId id="383" r:id="rId42"/>
    <p:sldId id="384" r:id="rId43"/>
    <p:sldId id="386" r:id="rId44"/>
    <p:sldId id="326" r:id="rId45"/>
    <p:sldId id="502" r:id="rId46"/>
    <p:sldId id="504" r:id="rId47"/>
    <p:sldId id="505" r:id="rId48"/>
    <p:sldId id="506" r:id="rId49"/>
    <p:sldId id="507" r:id="rId50"/>
    <p:sldId id="508" r:id="rId51"/>
    <p:sldId id="509" r:id="rId52"/>
    <p:sldId id="510" r:id="rId53"/>
    <p:sldId id="511" r:id="rId54"/>
    <p:sldId id="512" r:id="rId55"/>
    <p:sldId id="513" r:id="rId56"/>
    <p:sldId id="514" r:id="rId57"/>
    <p:sldId id="515" r:id="rId58"/>
    <p:sldId id="520" r:id="rId59"/>
    <p:sldId id="521" r:id="rId60"/>
    <p:sldId id="522" r:id="rId61"/>
    <p:sldId id="523" r:id="rId62"/>
    <p:sldId id="524" r:id="rId63"/>
    <p:sldId id="528" r:id="rId64"/>
    <p:sldId id="529" r:id="rId65"/>
    <p:sldId id="530" r:id="rId66"/>
    <p:sldId id="531" r:id="rId67"/>
    <p:sldId id="532" r:id="rId68"/>
    <p:sldId id="533" r:id="rId69"/>
    <p:sldId id="536" r:id="rId70"/>
    <p:sldId id="537" r:id="rId71"/>
    <p:sldId id="538" r:id="rId72"/>
    <p:sldId id="539" r:id="rId73"/>
    <p:sldId id="540" r:id="rId74"/>
    <p:sldId id="541" r:id="rId75"/>
    <p:sldId id="542" r:id="rId76"/>
    <p:sldId id="543" r:id="rId77"/>
    <p:sldId id="544" r:id="rId78"/>
    <p:sldId id="545" r:id="rId79"/>
    <p:sldId id="546" r:id="rId80"/>
    <p:sldId id="547" r:id="rId81"/>
    <p:sldId id="611" r:id="rId82"/>
    <p:sldId id="551" r:id="rId83"/>
    <p:sldId id="612" r:id="rId84"/>
    <p:sldId id="553" r:id="rId85"/>
    <p:sldId id="554" r:id="rId86"/>
    <p:sldId id="555" r:id="rId87"/>
    <p:sldId id="556" r:id="rId88"/>
    <p:sldId id="557" r:id="rId89"/>
    <p:sldId id="558" r:id="rId90"/>
    <p:sldId id="559" r:id="rId91"/>
    <p:sldId id="560" r:id="rId92"/>
    <p:sldId id="561" r:id="rId93"/>
    <p:sldId id="562" r:id="rId94"/>
    <p:sldId id="563" r:id="rId95"/>
    <p:sldId id="564" r:id="rId96"/>
    <p:sldId id="565" r:id="rId97"/>
    <p:sldId id="566" r:id="rId98"/>
    <p:sldId id="567" r:id="rId99"/>
    <p:sldId id="568" r:id="rId100"/>
    <p:sldId id="569" r:id="rId101"/>
    <p:sldId id="570" r:id="rId102"/>
    <p:sldId id="571" r:id="rId103"/>
    <p:sldId id="572" r:id="rId104"/>
    <p:sldId id="573" r:id="rId105"/>
    <p:sldId id="574" r:id="rId106"/>
    <p:sldId id="575" r:id="rId107"/>
    <p:sldId id="576" r:id="rId108"/>
    <p:sldId id="577" r:id="rId109"/>
    <p:sldId id="578" r:id="rId110"/>
    <p:sldId id="579" r:id="rId111"/>
    <p:sldId id="580" r:id="rId112"/>
    <p:sldId id="581" r:id="rId113"/>
    <p:sldId id="582" r:id="rId114"/>
    <p:sldId id="583" r:id="rId115"/>
    <p:sldId id="584" r:id="rId116"/>
    <p:sldId id="585" r:id="rId117"/>
    <p:sldId id="586" r:id="rId118"/>
    <p:sldId id="587" r:id="rId119"/>
    <p:sldId id="588" r:id="rId120"/>
    <p:sldId id="589" r:id="rId121"/>
    <p:sldId id="590" r:id="rId122"/>
    <p:sldId id="591" r:id="rId123"/>
    <p:sldId id="592" r:id="rId124"/>
    <p:sldId id="593" r:id="rId125"/>
    <p:sldId id="594" r:id="rId126"/>
    <p:sldId id="595" r:id="rId127"/>
    <p:sldId id="596" r:id="rId128"/>
    <p:sldId id="615" r:id="rId129"/>
    <p:sldId id="616" r:id="rId130"/>
    <p:sldId id="597" r:id="rId131"/>
    <p:sldId id="598" r:id="rId132"/>
    <p:sldId id="599" r:id="rId133"/>
    <p:sldId id="600" r:id="rId134"/>
    <p:sldId id="601" r:id="rId135"/>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DA60FC-2A49-7F4F-ADF6-B99B24C369C6}">
          <p14:sldIdLst>
            <p14:sldId id="256"/>
            <p14:sldId id="257"/>
            <p14:sldId id="613"/>
            <p14:sldId id="261"/>
            <p14:sldId id="263"/>
            <p14:sldId id="264"/>
            <p14:sldId id="265"/>
            <p14:sldId id="266"/>
            <p14:sldId id="267"/>
            <p14:sldId id="614"/>
          </p14:sldIdLst>
        </p14:section>
        <p14:section name="Infrastructure as Code" id="{1B636205-AE31-0C42-856E-7B0E849D44BC}">
          <p14:sldIdLst>
            <p14:sldId id="272"/>
            <p14:sldId id="602"/>
            <p14:sldId id="603"/>
            <p14:sldId id="604"/>
            <p14:sldId id="605"/>
            <p14:sldId id="606"/>
            <p14:sldId id="607"/>
            <p14:sldId id="608"/>
            <p14:sldId id="609"/>
            <p14:sldId id="610"/>
          </p14:sldIdLst>
        </p14:section>
        <p14:section name="Building your policy" id="{C855A6F1-FE02-044C-80B0-B5488D64E9FE}">
          <p14:sldIdLst>
            <p14:sldId id="316"/>
            <p14:sldId id="357"/>
            <p14:sldId id="358"/>
            <p14:sldId id="359"/>
            <p14:sldId id="360"/>
            <p14:sldId id="361"/>
            <p14:sldId id="362"/>
            <p14:sldId id="363"/>
            <p14:sldId id="364"/>
            <p14:sldId id="365"/>
            <p14:sldId id="378"/>
            <p14:sldId id="379"/>
            <p14:sldId id="380"/>
            <p14:sldId id="381"/>
            <p14:sldId id="382"/>
            <p14:sldId id="383"/>
            <p14:sldId id="384"/>
            <p14:sldId id="386"/>
            <p14:sldId id="326"/>
          </p14:sldIdLst>
        </p14:section>
        <p14:section name="Test Driven Infrastructure" id="{4522F47B-EEBE-8E44-9DD4-A49F29FCF078}">
          <p14:sldIdLst>
            <p14:sldId id="502"/>
            <p14:sldId id="504"/>
            <p14:sldId id="505"/>
            <p14:sldId id="506"/>
            <p14:sldId id="507"/>
            <p14:sldId id="508"/>
            <p14:sldId id="509"/>
            <p14:sldId id="510"/>
            <p14:sldId id="511"/>
            <p14:sldId id="512"/>
            <p14:sldId id="513"/>
            <p14:sldId id="514"/>
            <p14:sldId id="515"/>
            <p14:sldId id="520"/>
            <p14:sldId id="521"/>
            <p14:sldId id="522"/>
            <p14:sldId id="523"/>
            <p14:sldId id="524"/>
            <p14:sldId id="528"/>
            <p14:sldId id="529"/>
            <p14:sldId id="530"/>
            <p14:sldId id="531"/>
            <p14:sldId id="532"/>
            <p14:sldId id="533"/>
            <p14:sldId id="536"/>
            <p14:sldId id="537"/>
            <p14:sldId id="538"/>
            <p14:sldId id="539"/>
            <p14:sldId id="540"/>
            <p14:sldId id="541"/>
            <p14:sldId id="542"/>
            <p14:sldId id="543"/>
            <p14:sldId id="544"/>
            <p14:sldId id="545"/>
            <p14:sldId id="546"/>
          </p14:sldIdLst>
        </p14:section>
        <p14:section name="Serverspec" id="{10974687-39EE-5840-AC04-45987C40B87D}">
          <p14:sldIdLst>
            <p14:sldId id="547"/>
            <p14:sldId id="611"/>
            <p14:sldId id="551"/>
            <p14:sldId id="61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Lst>
        </p14:section>
        <p14:section name="ChefSpec" id="{2EF66465-FBE8-8048-B335-BA2C9C5AD46E}">
          <p14:sldIdLst>
            <p14:sldId id="576"/>
            <p14:sldId id="577"/>
            <p14:sldId id="578"/>
            <p14:sldId id="579"/>
            <p14:sldId id="580"/>
            <p14:sldId id="581"/>
            <p14:sldId id="582"/>
            <p14:sldId id="583"/>
            <p14:sldId id="584"/>
            <p14:sldId id="585"/>
            <p14:sldId id="586"/>
            <p14:sldId id="587"/>
            <p14:sldId id="588"/>
            <p14:sldId id="589"/>
            <p14:sldId id="590"/>
          </p14:sldIdLst>
        </p14:section>
        <p14:section name="Foodcritic" id="{CDA64165-D34C-6E4B-A736-577CBB2890E8}">
          <p14:sldIdLst>
            <p14:sldId id="591"/>
            <p14:sldId id="592"/>
            <p14:sldId id="593"/>
            <p14:sldId id="594"/>
            <p14:sldId id="595"/>
            <p14:sldId id="596"/>
          </p14:sldIdLst>
        </p14:section>
        <p14:section name="Deploying the Rails App" id="{8079F75C-24C9-4445-998C-DDF835CDF592}">
          <p14:sldIdLst>
            <p14:sldId id="615"/>
            <p14:sldId id="616"/>
          </p14:sldIdLst>
        </p14:section>
        <p14:section name="Dessert" id="{205684B8-6BDE-6B46-B222-97951658029B}">
          <p14:sldIdLst>
            <p14:sldId id="597"/>
            <p14:sldId id="598"/>
            <p14:sldId id="599"/>
            <p14:sldId id="600"/>
            <p14:sldId id="601"/>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8" autoAdjust="0"/>
    <p:restoredTop sz="92183" autoAdjust="0"/>
  </p:normalViewPr>
  <p:slideViewPr>
    <p:cSldViewPr>
      <p:cViewPr>
        <p:scale>
          <a:sx n="100" d="100"/>
          <a:sy n="100" d="100"/>
        </p:scale>
        <p:origin x="-432" y="-10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408"/>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slide" Target="slides/slide114.xml"/><Relationship Id="rId121" Type="http://schemas.openxmlformats.org/officeDocument/2006/relationships/slide" Target="slides/slide115.xml"/><Relationship Id="rId122" Type="http://schemas.openxmlformats.org/officeDocument/2006/relationships/slide" Target="slides/slide116.xml"/><Relationship Id="rId123" Type="http://schemas.openxmlformats.org/officeDocument/2006/relationships/slide" Target="slides/slide117.xml"/><Relationship Id="rId124" Type="http://schemas.openxmlformats.org/officeDocument/2006/relationships/slide" Target="slides/slide118.xml"/><Relationship Id="rId125" Type="http://schemas.openxmlformats.org/officeDocument/2006/relationships/slide" Target="slides/slide119.xml"/><Relationship Id="rId126" Type="http://schemas.openxmlformats.org/officeDocument/2006/relationships/slide" Target="slides/slide120.xml"/><Relationship Id="rId127" Type="http://schemas.openxmlformats.org/officeDocument/2006/relationships/slide" Target="slides/slide121.xml"/><Relationship Id="rId128" Type="http://schemas.openxmlformats.org/officeDocument/2006/relationships/slide" Target="slides/slide122.xml"/><Relationship Id="rId129" Type="http://schemas.openxmlformats.org/officeDocument/2006/relationships/slide" Target="slides/slide1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30" Type="http://schemas.openxmlformats.org/officeDocument/2006/relationships/slide" Target="slides/slide124.xml"/><Relationship Id="rId131" Type="http://schemas.openxmlformats.org/officeDocument/2006/relationships/slide" Target="slides/slide125.xml"/><Relationship Id="rId132" Type="http://schemas.openxmlformats.org/officeDocument/2006/relationships/slide" Target="slides/slide126.xml"/><Relationship Id="rId133" Type="http://schemas.openxmlformats.org/officeDocument/2006/relationships/slide" Target="slides/slide127.xml"/><Relationship Id="rId134" Type="http://schemas.openxmlformats.org/officeDocument/2006/relationships/slide" Target="slides/slide128.xml"/><Relationship Id="rId135" Type="http://schemas.openxmlformats.org/officeDocument/2006/relationships/slide" Target="slides/slide129.xml"/><Relationship Id="rId136" Type="http://schemas.openxmlformats.org/officeDocument/2006/relationships/notesMaster" Target="notesMasters/notesMaster1.xml"/><Relationship Id="rId137" Type="http://schemas.openxmlformats.org/officeDocument/2006/relationships/handoutMaster" Target="handoutMasters/handoutMaster1.xml"/><Relationship Id="rId138" Type="http://schemas.openxmlformats.org/officeDocument/2006/relationships/printerSettings" Target="printerSettings/printerSettings1.bin"/><Relationship Id="rId139" Type="http://schemas.openxmlformats.org/officeDocument/2006/relationships/presProps" Target="presProp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140" Type="http://schemas.openxmlformats.org/officeDocument/2006/relationships/viewProps" Target="viewProps.xml"/><Relationship Id="rId141" Type="http://schemas.openxmlformats.org/officeDocument/2006/relationships/theme" Target="theme/theme1.xml"/><Relationship Id="rId1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155654-E075-AD4D-B199-DCB7152516E8}" type="slidenum">
              <a:rPr lang="en-US" smtClean="0">
                <a:solidFill>
                  <a:prstClr val="black"/>
                </a:solidFill>
                <a:latin typeface="Calibri"/>
              </a:rPr>
              <a:pPr/>
              <a:t>15</a:t>
            </a:fld>
            <a:endParaRPr lang="en-US" dirty="0">
              <a:solidFill>
                <a:prstClr val="black"/>
              </a:solidFill>
              <a:latin typeface="Calibri"/>
            </a:endParaRPr>
          </a:p>
        </p:txBody>
      </p:sp>
    </p:spTree>
    <p:extLst>
      <p:ext uri="{BB962C8B-B14F-4D97-AF65-F5344CB8AC3E}">
        <p14:creationId xmlns:p14="http://schemas.microsoft.com/office/powerpoint/2010/main" val="2743341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ultimate purpose of tests is to tell us whether or not our code is safe to deploy.  With our Chef code, there are four main questions we need to answer before we can deploy to production.</a:t>
            </a:r>
          </a:p>
          <a:p>
            <a:endParaRPr lang="en-US" baseline="0" dirty="0" smtClean="0"/>
          </a:p>
          <a:p>
            <a:pPr marL="342900" indent="-342900">
              <a:buAutoNum type="arabicParenR"/>
            </a:pPr>
            <a:r>
              <a:rPr lang="en-US" baseline="0" dirty="0" smtClean="0"/>
              <a:t>Did chef-client complete successfully?</a:t>
            </a:r>
          </a:p>
          <a:p>
            <a:pPr marL="342900" indent="-342900">
              <a:buAutoNum type="arabicParenR"/>
            </a:pPr>
            <a:r>
              <a:rPr lang="en-US" baseline="0" dirty="0" smtClean="0"/>
              <a:t>Did the recipe put the node in the desired state?</a:t>
            </a:r>
          </a:p>
          <a:p>
            <a:pPr marL="342900" indent="-342900">
              <a:buAutoNum type="arabicParenR"/>
            </a:pPr>
            <a:r>
              <a:rPr lang="en-US" baseline="0" dirty="0" smtClean="0"/>
              <a:t>Are the resources properly defined?</a:t>
            </a:r>
          </a:p>
          <a:p>
            <a:pPr marL="342900" indent="-342900">
              <a:buAutoNum type="arabicParenR"/>
            </a:pPr>
            <a:r>
              <a:rPr lang="en-US" baseline="0" dirty="0" smtClean="0"/>
              <a:t>Does the code follow our style guide?</a:t>
            </a:r>
          </a:p>
          <a:p>
            <a:pPr marL="0" indent="0">
              <a:buNone/>
            </a:pPr>
            <a:endParaRPr lang="en-US" baseline="0" dirty="0" smtClean="0"/>
          </a:p>
          <a:p>
            <a:r>
              <a:rPr lang="en-US" baseline="0" dirty="0" smtClean="0"/>
              <a:t>Over the next 30 minutes or so we’re going to go through how to answer each of these questions with automated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7699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So</a:t>
            </a:r>
            <a:r>
              <a:rPr lang="en-US" sz="1400" baseline="0" dirty="0" smtClean="0"/>
              <a:t> let’s jump into answering these questions. We’re going to use a very simple scenario which will let us explore the many facets of test driving our infrastructure code.</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4393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scenario:</a:t>
            </a:r>
            <a:r>
              <a:rPr lang="en-US" baseline="0" dirty="0" smtClean="0"/>
              <a:t> we want to be able to deploy a simple rails app to a server we’ve configured with Chef using Test Driven Development.  We won’t be able to build all of it in the time we have, but you will leave today with working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16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create a new chef-rep</a:t>
            </a:r>
            <a:r>
              <a:rPr lang="en-US" baseline="0" dirty="0" smtClean="0"/>
              <a:t>o for your chef project.  Go ahead and run chef generate repo chef-repo.  </a:t>
            </a:r>
            <a:r>
              <a:rPr lang="en-US" baseline="0" dirty="0" err="1" smtClean="0"/>
              <a:t>Nathen</a:t>
            </a:r>
            <a:r>
              <a:rPr lang="en-US" baseline="0" dirty="0" smtClean="0"/>
              <a:t> is going to be running the code as the same time as you, and he’ll give me a thumbs up when the command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893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cd int</a:t>
            </a:r>
            <a:r>
              <a:rPr lang="en-US" baseline="0" dirty="0" smtClean="0"/>
              <a:t>o our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going to first write a cookbook to install and configure Apache.  Use chef generate cookbook cookbooks/apache to generate the initial cookbook, the Chef DK will generate a bunch of scaffolding for our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question we need to answer is whether</a:t>
            </a:r>
            <a:r>
              <a:rPr lang="en-US" baseline="0" dirty="0" smtClean="0"/>
              <a:t> our chef-client run completed successfully.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565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do this, we need to verify</a:t>
            </a:r>
            <a:r>
              <a:rPr lang="en-US" baseline="0" dirty="0" smtClean="0"/>
              <a:t> that 1) We have a place to store the cookbook artifact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7962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we have a chef-client</a:t>
            </a:r>
            <a:r>
              <a:rPr lang="en-US" baseline="0" dirty="0" smtClean="0"/>
              <a: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139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3) That we have a target server which is  running the same OS as our production</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920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smtClean="0">
                <a:solidFill>
                  <a:schemeClr val="accent5"/>
                </a:solidFill>
              </a:rPr>
              <a:t>Stakeholders--</a:t>
            </a:r>
            <a:r>
              <a:rPr lang="en-US" sz="2600" dirty="0" err="1" smtClean="0">
                <a:solidFill>
                  <a:schemeClr val="accent5"/>
                </a:solidFill>
              </a:rPr>
              <a:t>dev</a:t>
            </a:r>
            <a:r>
              <a:rPr lang="en-US" sz="2600" dirty="0" smtClean="0">
                <a:solidFill>
                  <a:schemeClr val="accent5"/>
                </a:solidFill>
              </a:rPr>
              <a:t>, ops, and others– need a </a:t>
            </a:r>
            <a:r>
              <a:rPr lang="en-US" sz="2600" u="sng" dirty="0" smtClean="0">
                <a:solidFill>
                  <a:schemeClr val="accent5"/>
                </a:solidFill>
              </a:rPr>
              <a:t>collaborative workflow</a:t>
            </a:r>
            <a:endParaRPr lang="en-US" sz="2600" u="sng" dirty="0" smtClean="0"/>
          </a:p>
          <a:p>
            <a:pPr lvl="1"/>
            <a:r>
              <a:rPr lang="en-US" sz="2600" b="1" dirty="0" smtClean="0"/>
              <a:t>Applications, runtimes </a:t>
            </a:r>
            <a:r>
              <a:rPr lang="en-US" sz="2600" i="1" dirty="0" smtClean="0"/>
              <a:t>and</a:t>
            </a:r>
            <a:r>
              <a:rPr lang="en-US" sz="2600" b="1" dirty="0" smtClean="0"/>
              <a:t> infrastructure</a:t>
            </a:r>
            <a:r>
              <a:rPr lang="en-US" sz="2600" dirty="0" smtClean="0"/>
              <a:t> must be </a:t>
            </a:r>
            <a:r>
              <a:rPr lang="en-US" sz="2600" u="sng" dirty="0" smtClean="0"/>
              <a:t>deployed together</a:t>
            </a:r>
            <a:r>
              <a:rPr lang="en-US" sz="2600" dirty="0" smtClean="0"/>
              <a:t> </a:t>
            </a:r>
          </a:p>
          <a:p>
            <a:endParaRPr lang="en-US" dirty="0"/>
          </a:p>
        </p:txBody>
      </p:sp>
      <p:sp>
        <p:nvSpPr>
          <p:cNvPr id="4" name="Slide Number Placeholder 3"/>
          <p:cNvSpPr>
            <a:spLocks noGrp="1"/>
          </p:cNvSpPr>
          <p:nvPr>
            <p:ph type="sldNum" sz="quarter" idx="10"/>
          </p:nvPr>
        </p:nvSpPr>
        <p:spPr/>
        <p:txBody>
          <a:bodyPr/>
          <a:lstStyle/>
          <a:p>
            <a:fld id="{919CE4C2-30CB-234F-ADEF-43F496C2B345}"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1790576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to that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0958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600" dirty="0" smtClean="0">
                <a:solidFill>
                  <a:schemeClr val="accent5"/>
                </a:solidFill>
              </a:rPr>
              <a:t>Stakeholders--</a:t>
            </a:r>
            <a:r>
              <a:rPr lang="en-US" sz="2600" dirty="0" err="1" smtClean="0">
                <a:solidFill>
                  <a:schemeClr val="accent5"/>
                </a:solidFill>
              </a:rPr>
              <a:t>dev</a:t>
            </a:r>
            <a:r>
              <a:rPr lang="en-US" sz="2600" dirty="0" smtClean="0">
                <a:solidFill>
                  <a:schemeClr val="accent5"/>
                </a:solidFill>
              </a:rPr>
              <a:t>, ops, and others– need a </a:t>
            </a:r>
            <a:r>
              <a:rPr lang="en-US" sz="2600" u="sng" dirty="0" smtClean="0">
                <a:solidFill>
                  <a:schemeClr val="accent5"/>
                </a:solidFill>
              </a:rPr>
              <a:t>collaborative workflow</a:t>
            </a:r>
            <a:endParaRPr lang="en-US" sz="2600" u="sng" dirty="0" smtClean="0"/>
          </a:p>
          <a:p>
            <a:pPr lvl="1"/>
            <a:r>
              <a:rPr lang="en-US" sz="2600" b="1" dirty="0" smtClean="0"/>
              <a:t>Applications, runtimes </a:t>
            </a:r>
            <a:r>
              <a:rPr lang="en-US" sz="2600" i="1" dirty="0" smtClean="0"/>
              <a:t>and</a:t>
            </a:r>
            <a:r>
              <a:rPr lang="en-US" sz="2600" b="1" dirty="0" smtClean="0"/>
              <a:t> infrastructure</a:t>
            </a:r>
            <a:r>
              <a:rPr lang="en-US" sz="2600" dirty="0" smtClean="0"/>
              <a:t> must be </a:t>
            </a:r>
            <a:r>
              <a:rPr lang="en-US" sz="2600" u="sng" dirty="0" smtClean="0"/>
              <a:t>deployed together</a:t>
            </a:r>
            <a:r>
              <a:rPr lang="en-US" sz="2600" dirty="0" smtClean="0"/>
              <a:t> </a:t>
            </a:r>
          </a:p>
          <a:p>
            <a:endParaRPr lang="en-US" dirty="0"/>
          </a:p>
        </p:txBody>
      </p:sp>
      <p:sp>
        <p:nvSpPr>
          <p:cNvPr id="4" name="Slide Number Placeholder 3"/>
          <p:cNvSpPr>
            <a:spLocks noGrp="1"/>
          </p:cNvSpPr>
          <p:nvPr>
            <p:ph type="sldNum" sz="quarter" idx="10"/>
          </p:nvPr>
        </p:nvSpPr>
        <p:spPr/>
        <p:txBody>
          <a:bodyPr/>
          <a:lstStyle/>
          <a:p>
            <a:fld id="{919CE4C2-30CB-234F-ADEF-43F496C2B345}"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1790576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r>
              <a:rPr lang="en-US" baseline="0" dirty="0" smtClean="0"/>
              <a:t> to verify our node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6066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test whether Apache is running.  If it is, we’ll </a:t>
            </a:r>
            <a:r>
              <a:rPr lang="en-US" baseline="0" dirty="0" smtClean="0"/>
              <a:t>be able to run curl http://</a:t>
            </a:r>
            <a:r>
              <a:rPr lang="en-US" baseline="0" dirty="0" err="1" smtClean="0"/>
              <a:t>localhost</a:t>
            </a:r>
            <a:r>
              <a:rPr lang="en-US" baseline="0" dirty="0" smtClean="0"/>
              <a:t> and get a successful response.  But, when we run this, we get an error back.  This means Apache is not running within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415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worked….but this</a:t>
            </a:r>
            <a:r>
              <a:rPr lang="en-US" baseline="0" dirty="0" smtClean="0"/>
              <a:t> is a tedious and error prone process.  [ Pause ] There is a better way.  Let’s use this lab time to develop a solution which will automatically test the end state of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69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run kitchen verify.  It errors out telling us that the Apache 2 package is not installed.  And this is good.  It’s always good to see a failure when we first run a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2612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probably already know this – but just like in application code - </a:t>
            </a:r>
            <a:r>
              <a:rPr lang="en-US" baseline="0" dirty="0" smtClean="0"/>
              <a:t>test driven infrastructure code involves writing a test, watching it fail, writing just enough code to make it pass, then repeating.  So we’ve written a test and watched it fail, now let’s add in the code to make it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3616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your default recipe at</a:t>
            </a:r>
            <a:r>
              <a:rPr lang="en-US" baseline="0" dirty="0" smtClean="0"/>
              <a:t> recipes/</a:t>
            </a:r>
            <a:r>
              <a:rPr lang="en-US" baseline="0" dirty="0" err="1" smtClean="0"/>
              <a:t>default.rb</a:t>
            </a:r>
            <a:r>
              <a:rPr lang="en-US" baseline="0" dirty="0" smtClean="0"/>
              <a:t> and add in just one line: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chef</a:t>
            </a:r>
            <a:r>
              <a:rPr lang="en-US" baseline="0" dirty="0" smtClean="0"/>
              <a:t> recipe.  This installs Chef and our cookbooks onto our test kitchen instance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“kitchen verify” one more</a:t>
            </a:r>
            <a:r>
              <a:rPr lang="en-US" baseline="0" dirty="0" smtClean="0"/>
              <a:t> time.   This time, we should see a success!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7882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some pending tests in earlier.  Let’s</a:t>
            </a:r>
            <a:r>
              <a:rPr lang="en-US" baseline="0" dirty="0" smtClean="0"/>
              <a:t> add in code to make these </a:t>
            </a:r>
            <a:r>
              <a:rPr lang="en-US" baseline="0" dirty="0" err="1" smtClean="0"/>
              <a:t>executablel</a:t>
            </a:r>
            <a:r>
              <a:rPr lang="en-US" baseline="0" dirty="0" smtClean="0"/>
              <a:t> tests, watch them fail, then make them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9082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through a few that we could add- it is running, and it responds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67469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these tests</a:t>
            </a:r>
            <a:r>
              <a:rPr lang="en-US" baseline="0" dirty="0" smtClean="0"/>
              <a:t> and we see a couple of failures.  Our tests indicate that Apache is not running on our test kitchen container and that it is also not responding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write</a:t>
            </a:r>
            <a:r>
              <a:rPr lang="en-US" baseline="0" dirty="0" smtClean="0"/>
              <a:t> the code to make these pass.  On Ubuntu 12.04, it’s not enough to just install the package.  We also have to start the apache2 service.  We do that by adding in service block, telling Chef to start the Apache2 service after installing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changes to our test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those tests.  This time, they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a:t>
            </a:r>
            <a:r>
              <a:rPr lang="en-US" baseline="0" dirty="0" smtClean="0"/>
              <a:t> seen, there are four main commands that take us through the Test Kitchen workflow</a:t>
            </a:r>
          </a:p>
          <a:p>
            <a:endParaRPr lang="en-US" baseline="0" dirty="0" smtClean="0"/>
          </a:p>
          <a:p>
            <a:r>
              <a:rPr lang="en-US" baseline="0" dirty="0" smtClean="0"/>
              <a:t>Kitchen create – creates our test kitchen container or instance</a:t>
            </a:r>
          </a:p>
          <a:p>
            <a:r>
              <a:rPr lang="en-US" baseline="0" dirty="0" smtClean="0"/>
              <a:t>Kitchen converge – installs Chef and applies our Chef cookbooks</a:t>
            </a:r>
          </a:p>
          <a:p>
            <a:r>
              <a:rPr lang="en-US" baseline="0" dirty="0" smtClean="0"/>
              <a:t>Kitchen verify – runs the actual tests against the test kitchen container</a:t>
            </a:r>
          </a:p>
          <a:p>
            <a:r>
              <a:rPr lang="en-US" baseline="0" dirty="0" smtClean="0"/>
              <a:t>Kitchen destroy –destroys the test kitchen container or instance</a:t>
            </a:r>
          </a:p>
          <a:p>
            <a:endParaRPr lang="en-US" baseline="0" dirty="0" smtClean="0"/>
          </a:p>
          <a:p>
            <a:r>
              <a:rPr lang="en-US" baseline="0" dirty="0" smtClean="0"/>
              <a:t>You can run all four of these commands, one after the other, using “kitchen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604936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we’ve</a:t>
            </a:r>
            <a:r>
              <a:rPr lang="en-US" baseline="0" dirty="0" smtClean="0"/>
              <a:t> answered our second question, verifying that our default recipe of our apache cookbook did indeed put the node in the desired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7924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want fast feedback</a:t>
            </a:r>
            <a:r>
              <a:rPr lang="en-US" baseline="0" dirty="0" smtClean="0"/>
              <a:t> when testing whether our resources are properly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839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Test Driving our Infrastructure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78207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I don’t think I need to spend too much time preaching to this crowd</a:t>
            </a:r>
            <a:r>
              <a:rPr lang="en-US" sz="1400" baseline="0" dirty="0" smtClean="0"/>
              <a:t> about the benefits of automated tests…but just like our application code, having tests around our infrastructure code will speed up the feedback loops and enable us to have confidence in changes before we push them to production</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0773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work through as much of this as we can with</a:t>
            </a:r>
            <a:r>
              <a:rPr lang="en-US" baseline="0" dirty="0" smtClean="0"/>
              <a:t> the class leaving time for a full demo in the end</a:t>
            </a:r>
          </a:p>
          <a:p>
            <a:endParaRPr lang="en-US" baseline="0" dirty="0" smtClean="0"/>
          </a:p>
          <a:p>
            <a:r>
              <a:rPr lang="en-US" baseline="0" dirty="0" smtClean="0"/>
              <a:t>Participants will not be able to install the database in the </a:t>
            </a:r>
            <a:r>
              <a:rPr lang="en-US" baseline="0" dirty="0" err="1" smtClean="0"/>
              <a:t>docker</a:t>
            </a:r>
            <a:r>
              <a:rPr lang="en-US" baseline="0" dirty="0" smtClean="0"/>
              <a:t> instances but can do everything else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70142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2.xml"/><Relationship Id="rId3"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baseline="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7"/>
          <p:cNvSpPr>
            <a:spLocks noGrp="1"/>
          </p:cNvSpPr>
          <p:nvPr>
            <p:ph type="body" sz="quarter" idx="10"/>
          </p:nvPr>
        </p:nvSpPr>
        <p:spPr bwMode="white">
          <a:xfrm>
            <a:off x="2260313" y="3140338"/>
            <a:ext cx="8229600" cy="384683"/>
          </a:xfrm>
        </p:spPr>
        <p:txBody>
          <a:bodyPr wrap="square" lIns="68559" tIns="68559" rIns="68559" bIns="68559">
            <a:spAutoFit/>
          </a:bodyPr>
          <a:lstStyle>
            <a:lvl1pPr marL="0" indent="0">
              <a:buNone/>
              <a:defRPr sz="1600" b="0" baseline="0">
                <a:solidFill>
                  <a:srgbClr val="435464"/>
                </a:solidFill>
              </a:defRPr>
            </a:lvl1pPr>
            <a:lvl2pPr marL="231696" indent="0">
              <a:buNone/>
              <a:defRPr sz="1600" b="1"/>
            </a:lvl2pPr>
            <a:lvl3pPr marL="457046" indent="0">
              <a:buNone/>
              <a:defRPr sz="1600" b="1"/>
            </a:lvl3pPr>
            <a:lvl4pPr marL="630023" indent="0">
              <a:buNone/>
              <a:defRPr sz="1600" b="1"/>
            </a:lvl4pPr>
            <a:lvl5pPr marL="801415" indent="0">
              <a:buNone/>
              <a:defRPr sz="1600" b="1"/>
            </a:lvl5pPr>
          </a:lstStyle>
          <a:p>
            <a:pPr lvl="0"/>
            <a:r>
              <a:rPr lang="en-US" dirty="0" smtClean="0"/>
              <a:t>Click to edit Master text styles</a:t>
            </a:r>
          </a:p>
        </p:txBody>
      </p:sp>
    </p:spTree>
    <p:extLst>
      <p:ext uri="{BB962C8B-B14F-4D97-AF65-F5344CB8AC3E}">
        <p14:creationId xmlns:p14="http://schemas.microsoft.com/office/powerpoint/2010/main" val="39778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08000" y="1392153"/>
            <a:ext cx="11173968" cy="4009465"/>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657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8000" y="1392153"/>
            <a:ext cx="11173968" cy="4009465"/>
          </a:xfrm>
        </p:spPr>
        <p:txBody>
          <a:bodyPr>
            <a:noAutofit/>
          </a:bodyPr>
          <a:lstStyle>
            <a:lvl1pPr marL="0" indent="0">
              <a:buNone/>
              <a:defRPr>
                <a:latin typeface="Consolas" panose="020B0609020204030204" pitchFamily="49" charset="0"/>
                <a:cs typeface="Consolas" panose="020B0609020204030204" pitchFamily="49" charset="0"/>
              </a:defRPr>
            </a:lvl1pPr>
            <a:lvl2pPr marL="231696" indent="0">
              <a:buNone/>
              <a:defRPr>
                <a:latin typeface="Consolas" panose="020B0609020204030204" pitchFamily="49" charset="0"/>
                <a:cs typeface="Consolas" panose="020B0609020204030204" pitchFamily="49" charset="0"/>
              </a:defRPr>
            </a:lvl2pPr>
            <a:lvl3pPr marL="457046" indent="0">
              <a:buNone/>
              <a:defRPr>
                <a:latin typeface="Consolas" panose="020B0609020204030204" pitchFamily="49" charset="0"/>
                <a:cs typeface="Consolas" panose="020B0609020204030204" pitchFamily="49" charset="0"/>
              </a:defRPr>
            </a:lvl3pPr>
            <a:lvl4pPr marL="630023" indent="0">
              <a:buNone/>
              <a:defRPr>
                <a:latin typeface="Consolas" panose="020B0609020204030204" pitchFamily="49" charset="0"/>
                <a:cs typeface="Consolas" panose="020B0609020204030204" pitchFamily="49" charset="0"/>
              </a:defRPr>
            </a:lvl4pPr>
            <a:lvl5pPr marL="80141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411247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4222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1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8982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260313" y="1872247"/>
            <a:ext cx="8229600" cy="1003163"/>
          </a:xfrm>
        </p:spPr>
        <p:txBody>
          <a:bodyPr wrap="square" lIns="68559" tIns="68559" rIns="68559" bIns="68559" anchor="ctr" anchorCtr="0">
            <a:noAutofit/>
          </a:bodyPr>
          <a:lstStyle>
            <a:lvl1pPr>
              <a:lnSpc>
                <a:spcPct val="90000"/>
              </a:lnSpc>
              <a:defRPr sz="3600" b="1" spc="0" baseline="0">
                <a:solidFill>
                  <a:srgbClr val="435464"/>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white">
          <a:xfrm>
            <a:off x="2260313" y="2588354"/>
            <a:ext cx="8229600" cy="424142"/>
          </a:xfrm>
        </p:spPr>
        <p:txBody>
          <a:bodyPr wrap="square" lIns="68559" tIns="68559" rIns="68559" bIns="68559">
            <a:spAutoFit/>
          </a:bodyPr>
          <a:lstStyle>
            <a:lvl1pPr marL="0" indent="0" algn="l">
              <a:lnSpc>
                <a:spcPct val="90000"/>
              </a:lnSpc>
              <a:spcBef>
                <a:spcPts val="0"/>
              </a:spcBef>
              <a:buNone/>
              <a:defRPr sz="2000">
                <a:solidFill>
                  <a:srgbClr val="435464"/>
                </a:solidFill>
              </a:defRPr>
            </a:lvl1pPr>
            <a:lvl2pPr marL="457026" indent="0" algn="ctr">
              <a:buNone/>
              <a:defRPr>
                <a:solidFill>
                  <a:schemeClr val="tx1">
                    <a:tint val="75000"/>
                  </a:schemeClr>
                </a:solidFill>
              </a:defRPr>
            </a:lvl2pPr>
            <a:lvl3pPr marL="914053" indent="0" algn="ctr">
              <a:buNone/>
              <a:defRPr>
                <a:solidFill>
                  <a:schemeClr val="tx1">
                    <a:tint val="75000"/>
                  </a:schemeClr>
                </a:solidFill>
              </a:defRPr>
            </a:lvl3pPr>
            <a:lvl4pPr marL="1371080" indent="0" algn="ctr">
              <a:buNone/>
              <a:defRPr>
                <a:solidFill>
                  <a:schemeClr val="tx1">
                    <a:tint val="75000"/>
                  </a:schemeClr>
                </a:solidFill>
              </a:defRPr>
            </a:lvl4pPr>
            <a:lvl5pPr marL="1828107" indent="0" algn="ctr">
              <a:buNone/>
              <a:defRPr>
                <a:solidFill>
                  <a:schemeClr val="tx1">
                    <a:tint val="75000"/>
                  </a:schemeClr>
                </a:solidFill>
              </a:defRPr>
            </a:lvl5pPr>
            <a:lvl6pPr marL="2285131" indent="0" algn="ctr">
              <a:buNone/>
              <a:defRPr>
                <a:solidFill>
                  <a:schemeClr val="tx1">
                    <a:tint val="75000"/>
                  </a:schemeClr>
                </a:solidFill>
              </a:defRPr>
            </a:lvl6pPr>
            <a:lvl7pPr marL="2742159" indent="0" algn="ctr">
              <a:buNone/>
              <a:defRPr>
                <a:solidFill>
                  <a:schemeClr val="tx1">
                    <a:tint val="75000"/>
                  </a:schemeClr>
                </a:solidFill>
              </a:defRPr>
            </a:lvl7pPr>
            <a:lvl8pPr marL="3199187" indent="0" algn="ctr">
              <a:buNone/>
              <a:defRPr>
                <a:solidFill>
                  <a:schemeClr val="tx1">
                    <a:tint val="75000"/>
                  </a:schemeClr>
                </a:solidFill>
              </a:defRPr>
            </a:lvl8pPr>
            <a:lvl9pPr marL="3656212"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1381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508004" y="457212"/>
            <a:ext cx="11175998" cy="692471"/>
          </a:xfrm>
          <a:prstGeom prst="rect">
            <a:avLst/>
          </a:prstGeom>
          <a:noFill/>
          <a:ln>
            <a:noFill/>
          </a:ln>
        </p:spPr>
        <p:txBody>
          <a:bodyPr lIns="91407" tIns="91407" rIns="91407" bIns="91407" anchor="t" anchorCtr="0"/>
          <a:lstStyle>
            <a:lvl1pPr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3" name="Shape 63"/>
          <p:cNvSpPr txBox="1">
            <a:spLocks noGrp="1"/>
          </p:cNvSpPr>
          <p:nvPr>
            <p:ph type="body" idx="1"/>
          </p:nvPr>
        </p:nvSpPr>
        <p:spPr>
          <a:xfrm>
            <a:off x="508004" y="1392148"/>
            <a:ext cx="11175998" cy="4305200"/>
          </a:xfrm>
          <a:prstGeom prst="rect">
            <a:avLst/>
          </a:prstGeom>
          <a:noFill/>
          <a:ln>
            <a:noFill/>
          </a:ln>
        </p:spPr>
        <p:txBody>
          <a:bodyPr lIns="91407" tIns="91407" rIns="91407" bIns="91407" anchor="t" anchorCtr="0"/>
          <a:lstStyle>
            <a:lvl1pPr marL="236999" indent="-101569" algn="l" rtl="0">
              <a:lnSpc>
                <a:spcPct val="100000"/>
              </a:lnSpc>
              <a:spcBef>
                <a:spcPts val="667"/>
              </a:spcBef>
              <a:buClr>
                <a:srgbClr val="3E4346"/>
              </a:buClr>
              <a:buFont typeface="Arial"/>
              <a:buChar char="•"/>
              <a:defRPr/>
            </a:lvl1pPr>
            <a:lvl2pPr marL="457068" indent="-118498" algn="l" rtl="0">
              <a:lnSpc>
                <a:spcPct val="100000"/>
              </a:lnSpc>
              <a:spcBef>
                <a:spcPts val="667"/>
              </a:spcBef>
              <a:buClr>
                <a:srgbClr val="3E4346"/>
              </a:buClr>
              <a:buFont typeface="Arial"/>
              <a:buChar char="•"/>
              <a:defRPr/>
            </a:lvl2pPr>
            <a:lvl3pPr marL="626352" indent="-67715" algn="l" rtl="0">
              <a:lnSpc>
                <a:spcPct val="100000"/>
              </a:lnSpc>
              <a:spcBef>
                <a:spcPts val="667"/>
              </a:spcBef>
              <a:buClr>
                <a:srgbClr val="3E4346"/>
              </a:buClr>
              <a:buFont typeface="Arial"/>
              <a:buChar char="•"/>
              <a:defRPr/>
            </a:lvl3pPr>
            <a:lvl4pPr marL="795637" indent="-84643" algn="l" rtl="0">
              <a:lnSpc>
                <a:spcPct val="100000"/>
              </a:lnSpc>
              <a:spcBef>
                <a:spcPts val="667"/>
              </a:spcBef>
              <a:buClr>
                <a:srgbClr val="3E4346"/>
              </a:buClr>
              <a:buFont typeface="Arial"/>
              <a:buChar char="•"/>
              <a:defRPr/>
            </a:lvl4pPr>
            <a:lvl5pPr marL="981850" indent="-84643" algn="l" rtl="0">
              <a:lnSpc>
                <a:spcPct val="100000"/>
              </a:lnSpc>
              <a:spcBef>
                <a:spcPts val="667"/>
              </a:spcBef>
              <a:buClr>
                <a:srgbClr val="3E4346"/>
              </a:buClr>
              <a:buFont typeface="Arial"/>
              <a:buChar char="•"/>
              <a:defRPr/>
            </a:lvl5pPr>
            <a:lvl6pPr marL="2505408" indent="-101569" algn="l" rtl="0">
              <a:spcBef>
                <a:spcPts val="400"/>
              </a:spcBef>
              <a:buClr>
                <a:schemeClr val="dk1"/>
              </a:buClr>
              <a:buFont typeface="Arial"/>
              <a:buChar char="•"/>
              <a:defRPr/>
            </a:lvl6pPr>
            <a:lvl7pPr marL="2962475" indent="-101569" algn="l" rtl="0">
              <a:spcBef>
                <a:spcPts val="400"/>
              </a:spcBef>
              <a:buClr>
                <a:schemeClr val="dk1"/>
              </a:buClr>
              <a:buFont typeface="Arial"/>
              <a:buChar char="•"/>
              <a:defRPr/>
            </a:lvl7pPr>
            <a:lvl8pPr marL="3419543" indent="-101569" algn="l" rtl="0">
              <a:spcBef>
                <a:spcPts val="400"/>
              </a:spcBef>
              <a:buClr>
                <a:schemeClr val="dk1"/>
              </a:buClr>
              <a:buFont typeface="Arial"/>
              <a:buChar char="•"/>
              <a:defRPr/>
            </a:lvl8pPr>
            <a:lvl9pPr marL="3876610" indent="-101569" algn="l" rtl="0">
              <a:spcBef>
                <a:spcPts val="400"/>
              </a:spcBef>
              <a:buClr>
                <a:schemeClr val="dk1"/>
              </a:buClr>
              <a:buFont typeface="Arial"/>
              <a:buChar char="•"/>
              <a:defRPr/>
            </a:lvl9pPr>
          </a:lstStyle>
          <a:p>
            <a:endParaRPr/>
          </a:p>
        </p:txBody>
      </p:sp>
      <p:sp>
        <p:nvSpPr>
          <p:cNvPr id="64" name="Shape 64"/>
          <p:cNvSpPr txBox="1">
            <a:spLocks noGrp="1"/>
          </p:cNvSpPr>
          <p:nvPr>
            <p:ph type="dt" idx="10"/>
          </p:nvPr>
        </p:nvSpPr>
        <p:spPr>
          <a:xfrm>
            <a:off x="392852" y="6416039"/>
            <a:ext cx="2438400" cy="158398"/>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
        <p:nvSpPr>
          <p:cNvPr id="65" name="Shape 65"/>
          <p:cNvSpPr txBox="1">
            <a:spLocks noGrp="1"/>
          </p:cNvSpPr>
          <p:nvPr>
            <p:ph type="ftr" idx="11"/>
          </p:nvPr>
        </p:nvSpPr>
        <p:spPr>
          <a:xfrm>
            <a:off x="2954020" y="6421118"/>
            <a:ext cx="6989200" cy="153600"/>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
        <p:nvSpPr>
          <p:cNvPr id="66" name="Shape 66"/>
          <p:cNvSpPr txBox="1">
            <a:spLocks noGrp="1"/>
          </p:cNvSpPr>
          <p:nvPr>
            <p:ph type="sldNum" idx="12"/>
          </p:nvPr>
        </p:nvSpPr>
        <p:spPr>
          <a:xfrm>
            <a:off x="10064330" y="6416039"/>
            <a:ext cx="1734798" cy="158398"/>
          </a:xfrm>
          <a:prstGeom prst="rect">
            <a:avLst/>
          </a:prstGeom>
          <a:noFill/>
          <a:ln>
            <a:noFill/>
          </a:ln>
        </p:spPr>
        <p:txBody>
          <a:bodyPr lIns="91407" tIns="91407" rIns="91407" bIns="91407" anchor="t" anchorCtr="0"/>
          <a:lstStyle>
            <a:lvl1pPr marL="0" marR="0" indent="0" algn="l" rtl="0">
              <a:spcBef>
                <a:spcPts val="0"/>
              </a:spcBef>
              <a:buSzPct val="100000"/>
              <a:defRPr sz="1600"/>
            </a:lvl1pPr>
            <a:lvl2pPr marL="457068" marR="0" indent="-16928" algn="l" rtl="0">
              <a:spcBef>
                <a:spcPts val="0"/>
              </a:spcBef>
              <a:buSzPct val="100000"/>
              <a:defRPr sz="1600"/>
            </a:lvl2pPr>
            <a:lvl3pPr marL="914135" marR="0" indent="-16928" algn="l" rtl="0">
              <a:spcBef>
                <a:spcPts val="0"/>
              </a:spcBef>
              <a:buSzPct val="100000"/>
              <a:defRPr sz="1600"/>
            </a:lvl3pPr>
            <a:lvl4pPr marL="1371203" marR="0" indent="-16928" algn="l" rtl="0">
              <a:spcBef>
                <a:spcPts val="0"/>
              </a:spcBef>
              <a:buSzPct val="100000"/>
              <a:defRPr sz="1600"/>
            </a:lvl4pPr>
            <a:lvl5pPr marL="1828271" marR="0" indent="-16928" algn="l" rtl="0">
              <a:spcBef>
                <a:spcPts val="0"/>
              </a:spcBef>
              <a:buSzPct val="100000"/>
              <a:defRPr sz="1600"/>
            </a:lvl5pPr>
            <a:lvl6pPr marL="2285338" marR="0" indent="-16928" algn="l" rtl="0">
              <a:spcBef>
                <a:spcPts val="0"/>
              </a:spcBef>
              <a:buSzPct val="100000"/>
              <a:defRPr sz="1600"/>
            </a:lvl6pPr>
            <a:lvl7pPr marL="2742406" marR="0" indent="-16928" algn="l" rtl="0">
              <a:spcBef>
                <a:spcPts val="0"/>
              </a:spcBef>
              <a:buSzPct val="100000"/>
              <a:defRPr sz="1600"/>
            </a:lvl7pPr>
            <a:lvl8pPr marL="3199475" marR="0" indent="-16928" algn="l" rtl="0">
              <a:spcBef>
                <a:spcPts val="0"/>
              </a:spcBef>
              <a:buSzPct val="100000"/>
              <a:defRPr sz="1600"/>
            </a:lvl8pPr>
            <a:lvl9pPr marL="3656543" marR="0" indent="-16928" algn="l" rtl="0">
              <a:spcBef>
                <a:spcPts val="0"/>
              </a:spcBef>
              <a:buSzPct val="100000"/>
              <a:defRPr sz="1600"/>
            </a:lvl9pPr>
          </a:lstStyle>
          <a:p>
            <a:pPr defTabSz="914122"/>
            <a:endParaRPr lang="en-US">
              <a:solidFill>
                <a:srgbClr val="3E4346"/>
              </a:solidFill>
              <a:latin typeface="Arial"/>
            </a:endParaRPr>
          </a:p>
        </p:txBody>
      </p:sp>
    </p:spTree>
    <p:extLst>
      <p:ext uri="{BB962C8B-B14F-4D97-AF65-F5344CB8AC3E}">
        <p14:creationId xmlns:p14="http://schemas.microsoft.com/office/powerpoint/2010/main" val="35039160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33089" y="966272"/>
            <a:ext cx="4525838" cy="4925473"/>
          </a:xfrm>
          <a:prstGeom prst="rect">
            <a:avLst/>
          </a:prstGeom>
        </p:spPr>
      </p:pic>
    </p:spTree>
    <p:extLst>
      <p:ext uri="{BB962C8B-B14F-4D97-AF65-F5344CB8AC3E}">
        <p14:creationId xmlns:p14="http://schemas.microsoft.com/office/powerpoint/2010/main" val="227705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08009" y="1392164"/>
            <a:ext cx="11173968" cy="4009465"/>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334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2" y="1143001"/>
            <a:ext cx="3108431" cy="461665"/>
          </a:xfrm>
          <a:prstGeom prst="rect">
            <a:avLst/>
          </a:prstGeom>
        </p:spPr>
        <p:txBody>
          <a:bodyPr wrap="square" lIns="91436" tIns="45718" rIns="91436" bIns="45718" anchor="ctr" anchorCtr="0">
            <a:spAutoFit/>
          </a:bodyPr>
          <a:lstStyle/>
          <a:p>
            <a:pPr defTabSz="543398"/>
            <a:r>
              <a:rPr lang="en-US" sz="2400" b="1" dirty="0" smtClean="0">
                <a:solidFill>
                  <a:srgbClr val="3E4346"/>
                </a:solidFill>
                <a:latin typeface="Courier"/>
                <a:cs typeface="Courier"/>
              </a:rPr>
              <a:t>OPEN IN EDITOR:</a:t>
            </a:r>
            <a:endParaRPr lang="en-US" sz="2400" b="1" dirty="0">
              <a:solidFill>
                <a:srgbClr val="3E4346"/>
              </a:solidFill>
              <a:latin typeface="Courier"/>
              <a:cs typeface="Courier"/>
            </a:endParaRPr>
          </a:p>
        </p:txBody>
      </p:sp>
      <p:sp>
        <p:nvSpPr>
          <p:cNvPr id="16" name="Content Placeholder 3"/>
          <p:cNvSpPr>
            <a:spLocks noGrp="1"/>
          </p:cNvSpPr>
          <p:nvPr>
            <p:ph sz="quarter" idx="10" hasCustomPrompt="1"/>
          </p:nvPr>
        </p:nvSpPr>
        <p:spPr>
          <a:xfrm>
            <a:off x="457199" y="1837945"/>
            <a:ext cx="11201400" cy="4471416"/>
          </a:xfrm>
          <a:ln>
            <a:solidFill>
              <a:schemeClr val="tx1"/>
            </a:solidFill>
            <a:prstDash val="dash"/>
          </a:ln>
        </p:spPr>
        <p:txBody>
          <a:bodyPr lIns="91436" tIns="45718" rIns="91436" bIns="45718">
            <a:normAutofit/>
          </a:bodyPr>
          <a:lstStyle>
            <a:lvl1pPr marL="0" marR="0" indent="0" algn="l" defTabSz="914327"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27"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pPr defTabSz="543398"/>
            <a:r>
              <a:rPr lang="en-US" sz="2400" b="1" dirty="0" smtClean="0">
                <a:solidFill>
                  <a:srgbClr val="7D868C">
                    <a:lumMod val="50000"/>
                  </a:srgb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34253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7.xml"/><Relationship Id="rId12" Type="http://schemas.openxmlformats.org/officeDocument/2006/relationships/theme" Target="../theme/theme2.xml"/><Relationship Id="rId13" Type="http://schemas.openxmlformats.org/officeDocument/2006/relationships/image" Target="../media/image6.png"/><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9" Type="http://schemas.openxmlformats.org/officeDocument/2006/relationships/slideLayout" Target="../slideLayouts/slideLayout35.xml"/><Relationship Id="rId10"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508002" y="457210"/>
            <a:ext cx="11176000" cy="507831"/>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bwMode="white">
          <a:xfrm>
            <a:off x="508002" y="1392148"/>
            <a:ext cx="11176000" cy="4305300"/>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455651"/>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053" rtl="0" eaLnBrk="1" latinLnBrk="0" hangingPunct="1">
        <a:lnSpc>
          <a:spcPct val="90000"/>
        </a:lnSpc>
        <a:spcBef>
          <a:spcPct val="0"/>
        </a:spcBef>
        <a:buNone/>
        <a:defRPr lang="en-US" sz="3600" b="0" i="0" kern="1200" cap="none" spc="0" baseline="0" dirty="0" smtClean="0">
          <a:ln w="3175">
            <a:noFill/>
          </a:ln>
          <a:solidFill>
            <a:srgbClr val="435464"/>
          </a:solidFill>
          <a:effectLst/>
          <a:latin typeface="Gill Sans Light"/>
          <a:ea typeface="+mn-ea"/>
          <a:cs typeface="Gill Sans Light"/>
        </a:defRPr>
      </a:lvl1pPr>
    </p:titleStyle>
    <p:bodyStyle>
      <a:lvl1pPr marL="231696" indent="-231696" algn="l" defTabSz="914053" rtl="0" eaLnBrk="1" latinLnBrk="0" hangingPunct="1">
        <a:lnSpc>
          <a:spcPct val="100000"/>
        </a:lnSpc>
        <a:spcBef>
          <a:spcPts val="600"/>
        </a:spcBef>
        <a:buSzPct val="90000"/>
        <a:buFont typeface="Arial" pitchFamily="34" charset="0"/>
        <a:buChar char="•"/>
        <a:defRPr sz="2400" b="0" i="0" kern="1200" baseline="0">
          <a:solidFill>
            <a:srgbClr val="435464"/>
          </a:solidFill>
          <a:latin typeface="Gill Sans Light"/>
          <a:ea typeface="+mn-ea"/>
          <a:cs typeface="Gill Sans Light"/>
        </a:defRPr>
      </a:lvl1pPr>
      <a:lvl2pPr marL="457046" indent="-225348" algn="l" defTabSz="914053" rtl="0" eaLnBrk="1" latinLnBrk="0" hangingPunct="1">
        <a:lnSpc>
          <a:spcPct val="100000"/>
        </a:lnSpc>
        <a:spcBef>
          <a:spcPts val="600"/>
        </a:spcBef>
        <a:buSzPct val="90000"/>
        <a:buFont typeface="Arial" pitchFamily="34" charset="0"/>
        <a:buChar char="•"/>
        <a:defRPr sz="2000" b="0" i="0" kern="1200" baseline="0">
          <a:solidFill>
            <a:srgbClr val="435464"/>
          </a:solidFill>
          <a:latin typeface="Gill Sans Light"/>
          <a:ea typeface="+mn-ea"/>
          <a:cs typeface="Gill Sans Light"/>
        </a:defRPr>
      </a:lvl2pPr>
      <a:lvl3pPr marL="630023" indent="-172978" algn="l" defTabSz="914053" rtl="0" eaLnBrk="1" latinLnBrk="0" hangingPunct="1">
        <a:lnSpc>
          <a:spcPct val="100000"/>
        </a:lnSpc>
        <a:spcBef>
          <a:spcPts val="600"/>
        </a:spcBef>
        <a:buSzPct val="90000"/>
        <a:buFont typeface="Arial" pitchFamily="34" charset="0"/>
        <a:buChar char="•"/>
        <a:defRPr sz="1700" b="0" i="0" kern="1200" baseline="0">
          <a:solidFill>
            <a:srgbClr val="435464"/>
          </a:solidFill>
          <a:latin typeface="Gill Sans Light"/>
          <a:ea typeface="+mn-ea"/>
          <a:cs typeface="Gill Sans Light"/>
        </a:defRPr>
      </a:lvl3pPr>
      <a:lvl4pPr marL="801416" indent="-171391" algn="l" defTabSz="914053" rtl="0" eaLnBrk="1" latinLnBrk="0" hangingPunct="1">
        <a:lnSpc>
          <a:spcPct val="100000"/>
        </a:lnSpc>
        <a:spcBef>
          <a:spcPts val="600"/>
        </a:spcBef>
        <a:buSzPct val="90000"/>
        <a:buFont typeface="Arial" pitchFamily="34" charset="0"/>
        <a:buChar char="•"/>
        <a:defRPr sz="1600" b="0" i="0" kern="1200" baseline="0">
          <a:solidFill>
            <a:srgbClr val="435464"/>
          </a:solidFill>
          <a:latin typeface="Gill Sans Light"/>
          <a:ea typeface="+mn-ea"/>
          <a:cs typeface="Gill Sans Light"/>
        </a:defRPr>
      </a:lvl4pPr>
      <a:lvl5pPr marL="974394" indent="-172978" algn="l" defTabSz="914053" rtl="0" eaLnBrk="1" latinLnBrk="0" hangingPunct="1">
        <a:lnSpc>
          <a:spcPct val="100000"/>
        </a:lnSpc>
        <a:spcBef>
          <a:spcPts val="600"/>
        </a:spcBef>
        <a:buSzPct val="90000"/>
        <a:buFont typeface="Arial" pitchFamily="34" charset="0"/>
        <a:buChar char="•"/>
        <a:defRPr sz="1600" b="0" i="0" kern="1200" baseline="0">
          <a:solidFill>
            <a:srgbClr val="435464"/>
          </a:solidFill>
          <a:latin typeface="Gill Sans Light"/>
          <a:ea typeface="+mn-ea"/>
          <a:cs typeface="Gill Sans Light"/>
        </a:defRPr>
      </a:lvl5pPr>
      <a:lvl6pPr marL="2513644"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672"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99"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726" indent="-228513" algn="l" defTabSz="91405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53" rtl="0" eaLnBrk="1" latinLnBrk="0" hangingPunct="1">
        <a:defRPr sz="1700" kern="1200">
          <a:solidFill>
            <a:schemeClr val="tx1"/>
          </a:solidFill>
          <a:latin typeface="+mn-lt"/>
          <a:ea typeface="+mn-ea"/>
          <a:cs typeface="+mn-cs"/>
        </a:defRPr>
      </a:lvl1pPr>
      <a:lvl2pPr marL="457026" algn="l" defTabSz="914053" rtl="0" eaLnBrk="1" latinLnBrk="0" hangingPunct="1">
        <a:defRPr sz="1700" kern="1200">
          <a:solidFill>
            <a:schemeClr val="tx1"/>
          </a:solidFill>
          <a:latin typeface="+mn-lt"/>
          <a:ea typeface="+mn-ea"/>
          <a:cs typeface="+mn-cs"/>
        </a:defRPr>
      </a:lvl2pPr>
      <a:lvl3pPr marL="914053" algn="l" defTabSz="914053" rtl="0" eaLnBrk="1" latinLnBrk="0" hangingPunct="1">
        <a:defRPr sz="1700" kern="1200">
          <a:solidFill>
            <a:schemeClr val="tx1"/>
          </a:solidFill>
          <a:latin typeface="+mn-lt"/>
          <a:ea typeface="+mn-ea"/>
          <a:cs typeface="+mn-cs"/>
        </a:defRPr>
      </a:lvl3pPr>
      <a:lvl4pPr marL="1371080" algn="l" defTabSz="914053" rtl="0" eaLnBrk="1" latinLnBrk="0" hangingPunct="1">
        <a:defRPr sz="1700" kern="1200">
          <a:solidFill>
            <a:schemeClr val="tx1"/>
          </a:solidFill>
          <a:latin typeface="+mn-lt"/>
          <a:ea typeface="+mn-ea"/>
          <a:cs typeface="+mn-cs"/>
        </a:defRPr>
      </a:lvl4pPr>
      <a:lvl5pPr marL="1828107" algn="l" defTabSz="914053" rtl="0" eaLnBrk="1" latinLnBrk="0" hangingPunct="1">
        <a:defRPr sz="1700" kern="1200">
          <a:solidFill>
            <a:schemeClr val="tx1"/>
          </a:solidFill>
          <a:latin typeface="+mn-lt"/>
          <a:ea typeface="+mn-ea"/>
          <a:cs typeface="+mn-cs"/>
        </a:defRPr>
      </a:lvl5pPr>
      <a:lvl6pPr marL="2285131" algn="l" defTabSz="914053" rtl="0" eaLnBrk="1" latinLnBrk="0" hangingPunct="1">
        <a:defRPr sz="1700" kern="1200">
          <a:solidFill>
            <a:schemeClr val="tx1"/>
          </a:solidFill>
          <a:latin typeface="+mn-lt"/>
          <a:ea typeface="+mn-ea"/>
          <a:cs typeface="+mn-cs"/>
        </a:defRPr>
      </a:lvl6pPr>
      <a:lvl7pPr marL="2742159" algn="l" defTabSz="914053" rtl="0" eaLnBrk="1" latinLnBrk="0" hangingPunct="1">
        <a:defRPr sz="1700" kern="1200">
          <a:solidFill>
            <a:schemeClr val="tx1"/>
          </a:solidFill>
          <a:latin typeface="+mn-lt"/>
          <a:ea typeface="+mn-ea"/>
          <a:cs typeface="+mn-cs"/>
        </a:defRPr>
      </a:lvl7pPr>
      <a:lvl8pPr marL="3199187" algn="l" defTabSz="914053" rtl="0" eaLnBrk="1" latinLnBrk="0" hangingPunct="1">
        <a:defRPr sz="1700" kern="1200">
          <a:solidFill>
            <a:schemeClr val="tx1"/>
          </a:solidFill>
          <a:latin typeface="+mn-lt"/>
          <a:ea typeface="+mn-ea"/>
          <a:cs typeface="+mn-cs"/>
        </a:defRPr>
      </a:lvl8pPr>
      <a:lvl9pPr marL="3656212" algn="l" defTabSz="914053" rtl="0" eaLnBrk="1" latinLnBrk="0" hangingPunct="1">
        <a:defRPr sz="17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2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1.xml"/><Relationship Id="rId3" Type="http://schemas.openxmlformats.org/officeDocument/2006/relationships/image" Target="../media/image30.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2.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slide" Target="slide9.xml"/><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emf"/><Relationship Id="rId10" Type="http://schemas.openxmlformats.org/officeDocument/2006/relationships/image" Target="../media/image20.emf"/><Relationship Id="rId11" Type="http://schemas.openxmlformats.org/officeDocument/2006/relationships/image" Target="../media/image21.emf"/><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1" Type="http://schemas.openxmlformats.org/officeDocument/2006/relationships/image" Target="../media/image21.emf"/><Relationship Id="rId12" Type="http://schemas.openxmlformats.org/officeDocument/2006/relationships/image" Target="../media/image22.emf"/><Relationship Id="rId13" Type="http://schemas.openxmlformats.org/officeDocument/2006/relationships/image" Target="../media/image23.emf"/><Relationship Id="rId14" Type="http://schemas.openxmlformats.org/officeDocument/2006/relationships/image" Target="../media/image24.emf"/><Relationship Id="rId15" Type="http://schemas.openxmlformats.org/officeDocument/2006/relationships/image" Target="../media/image25.emf"/><Relationship Id="rId1" Type="http://schemas.openxmlformats.org/officeDocument/2006/relationships/slideLayout" Target="../slideLayouts/slideLayout28.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emf"/><Relationship Id="rId10" Type="http://schemas.openxmlformats.org/officeDocument/2006/relationships/image" Target="../media/image2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sz="4400" dirty="0"/>
              <a:t>Test-driving Your Rails Infrastructure with Chef</a:t>
            </a:r>
            <a:endParaRPr lang="en-US" sz="4400" dirty="0"/>
          </a:p>
        </p:txBody>
      </p:sp>
      <p:sp>
        <p:nvSpPr>
          <p:cNvPr id="6" name="Subtitle 5"/>
          <p:cNvSpPr>
            <a:spLocks noGrp="1"/>
          </p:cNvSpPr>
          <p:nvPr>
            <p:ph type="subTitle" idx="1"/>
          </p:nvPr>
        </p:nvSpPr>
        <p:spPr/>
        <p:txBody>
          <a:bodyPr/>
          <a:lstStyle/>
          <a:p>
            <a:r>
              <a:rPr lang="en-US" dirty="0" smtClean="0"/>
              <a:t>All Things Open - 2015</a:t>
            </a:r>
            <a:endParaRPr lang="en-US" dirty="0"/>
          </a:p>
        </p:txBody>
      </p:sp>
      <p:sp>
        <p:nvSpPr>
          <p:cNvPr id="7" name="Text Placeholder 6"/>
          <p:cNvSpPr>
            <a:spLocks noGrp="1"/>
          </p:cNvSpPr>
          <p:nvPr>
            <p:ph type="body" sz="quarter" idx="10"/>
          </p:nvPr>
        </p:nvSpPr>
        <p:spPr/>
        <p:txBody>
          <a:bodyPr>
            <a:noAutofit/>
          </a:bodyPr>
          <a:lstStyle/>
          <a:p>
            <a:r>
              <a:rPr lang="en-US" dirty="0" smtClean="0"/>
              <a:t>https</a:t>
            </a:r>
            <a:r>
              <a:rPr lang="en-US" dirty="0"/>
              <a:t>://</a:t>
            </a:r>
            <a:r>
              <a:rPr lang="en-US" dirty="0" err="1"/>
              <a:t>github.com</a:t>
            </a:r>
            <a:r>
              <a:rPr lang="en-US" dirty="0" smtClean="0"/>
              <a:t>/</a:t>
            </a:r>
            <a:r>
              <a:rPr lang="en-US" dirty="0" err="1" smtClean="0"/>
              <a:t>nathenharvey</a:t>
            </a:r>
            <a:r>
              <a:rPr lang="en-US" dirty="0" smtClean="0"/>
              <a:t>/ato-2015</a:t>
            </a:r>
            <a:endParaRPr lang="en-US" dirty="0"/>
          </a:p>
        </p:txBody>
      </p:sp>
    </p:spTree>
    <p:extLst>
      <p:ext uri="{BB962C8B-B14F-4D97-AF65-F5344CB8AC3E}">
        <p14:creationId xmlns:p14="http://schemas.microsoft.com/office/powerpoint/2010/main" val="17408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p>
          <a:p>
            <a:r>
              <a:rPr lang="en-US" dirty="0" smtClean="0"/>
              <a:t>Experience writing automated tests?</a:t>
            </a:r>
            <a:endParaRPr lang="en-US" dirty="0"/>
          </a:p>
        </p:txBody>
      </p:sp>
    </p:spTree>
    <p:extLst>
      <p:ext uri="{BB962C8B-B14F-4D97-AF65-F5344CB8AC3E}">
        <p14:creationId xmlns:p14="http://schemas.microsoft.com/office/powerpoint/2010/main" val="1954370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598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96441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32232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7335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0202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39184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292092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2026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32133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3858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105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a:solidFill>
                  <a:srgbClr val="4E9A06"/>
                </a:solidFill>
              </a:rPr>
              <a:t>'apache2'</a:t>
            </a: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13173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166227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9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62500" lnSpcReduction="20000"/>
          </a:bodyPr>
          <a:lstStyle/>
          <a:p>
            <a:r>
              <a:rPr lang="en-US" sz="2400" dirty="0"/>
              <a:t>.F</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./spec/unit/recipes/default_spec.rb:23:in `block (3 levels) in &lt;top (required)&gt;'</a:t>
            </a:r>
          </a:p>
          <a:p>
            <a:endParaRPr lang="en-US" sz="2400" dirty="0"/>
          </a:p>
          <a:p>
            <a:r>
              <a:rPr lang="en-US" sz="2400" dirty="0"/>
              <a:t>Finished in 1.18 seconds (files took 12.7 seconds to load)</a:t>
            </a:r>
          </a:p>
          <a:p>
            <a:r>
              <a:rPr lang="en-US" sz="2400" dirty="0"/>
              <a:t>2 examples, 1 </a:t>
            </a:r>
            <a:r>
              <a:rPr lang="en-US" sz="2400" dirty="0" smtClean="0"/>
              <a:t>failure</a:t>
            </a:r>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2579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75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400" dirty="0"/>
              <a:t>..</a:t>
            </a:r>
          </a:p>
          <a:p>
            <a:endParaRPr lang="en-US" sz="2400" dirty="0"/>
          </a:p>
          <a:p>
            <a:r>
              <a:rPr lang="en-US" sz="2400" dirty="0"/>
              <a:t>Finished in 1.19 seconds (files took 13.09 seconds to load)</a:t>
            </a:r>
          </a:p>
          <a:p>
            <a:r>
              <a:rPr lang="en-US" sz="24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a:t>
            </a:r>
            <a:endParaRPr lang="en-US" dirty="0"/>
          </a:p>
        </p:txBody>
      </p:sp>
    </p:spTree>
    <p:extLst>
      <p:ext uri="{BB962C8B-B14F-4D97-AF65-F5344CB8AC3E}">
        <p14:creationId xmlns:p14="http://schemas.microsoft.com/office/powerpoint/2010/main" val="36428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11075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19430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22490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69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lstStyle/>
          <a:p>
            <a:r>
              <a:rPr lang="en-US" sz="3700" dirty="0"/>
              <a:t>Programmatically provision and configure </a:t>
            </a:r>
            <a:r>
              <a:rPr lang="en-US" sz="3700" dirty="0" smtClean="0"/>
              <a:t>components</a:t>
            </a:r>
            <a:endParaRPr lang="en-US" sz="3700"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1543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./recipes/default.rb:7</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4245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41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 Placeholder 2"/>
          <p:cNvSpPr>
            <a:spLocks noGrp="1"/>
          </p:cNvSpPr>
          <p:nvPr>
            <p:ph type="body" sz="quarter" idx="10"/>
          </p:nvPr>
        </p:nvSpPr>
        <p:spPr/>
        <p:txBody>
          <a:bodyPr/>
          <a:lstStyle/>
          <a:p>
            <a:r>
              <a:rPr lang="en-US" dirty="0" smtClean="0"/>
              <a:t>Install ruby on the system</a:t>
            </a:r>
          </a:p>
          <a:p>
            <a:r>
              <a:rPr lang="en-US" dirty="0" smtClean="0"/>
              <a:t>Install and configure passenger</a:t>
            </a:r>
          </a:p>
          <a:p>
            <a:r>
              <a:rPr lang="en-US" dirty="0" smtClean="0"/>
              <a:t>Install and configure a database</a:t>
            </a:r>
          </a:p>
          <a:p>
            <a:r>
              <a:rPr lang="en-US" dirty="0" smtClean="0"/>
              <a:t>Deploy the application</a:t>
            </a:r>
          </a:p>
          <a:p>
            <a:r>
              <a:rPr lang="en-US" dirty="0" smtClean="0"/>
              <a:t>Demo the working solution</a:t>
            </a:r>
            <a:endParaRPr lang="en-US" dirty="0"/>
          </a:p>
        </p:txBody>
      </p:sp>
    </p:spTree>
    <p:extLst>
      <p:ext uri="{BB962C8B-B14F-4D97-AF65-F5344CB8AC3E}">
        <p14:creationId xmlns:p14="http://schemas.microsoft.com/office/powerpoint/2010/main" val="290277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Building the Rails App</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194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Launch the Kitchen</a:t>
            </a:r>
            <a:endParaRPr lang="en-US" dirty="0"/>
          </a:p>
        </p:txBody>
      </p:sp>
      <p:sp>
        <p:nvSpPr>
          <p:cNvPr id="5" name="Text Placeholder 4"/>
          <p:cNvSpPr>
            <a:spLocks noGrp="1"/>
          </p:cNvSpPr>
          <p:nvPr>
            <p:ph type="body" sz="quarter" idx="10"/>
          </p:nvPr>
        </p:nvSpPr>
        <p:spPr/>
        <p:txBody>
          <a:bodyPr/>
          <a:lstStyle/>
          <a:p>
            <a:r>
              <a:rPr lang="en-US" dirty="0"/>
              <a:t>From </a:t>
            </a:r>
            <a:r>
              <a:rPr lang="en-US" dirty="0">
                <a:latin typeface="Courier New"/>
                <a:cs typeface="Courier New"/>
              </a:rPr>
              <a:t>chef-repo/cookbooks/</a:t>
            </a:r>
            <a:r>
              <a:rPr lang="en-US" dirty="0" err="1">
                <a:latin typeface="Courier New"/>
                <a:cs typeface="Courier New"/>
              </a:rPr>
              <a:t>widget_world_application</a:t>
            </a:r>
            <a:endParaRPr lang="en-US" dirty="0">
              <a:latin typeface="Courier New"/>
              <a:cs typeface="Courier New"/>
            </a:endParaRPr>
          </a:p>
          <a:p>
            <a:r>
              <a:rPr lang="en-US" dirty="0" smtClean="0">
                <a:latin typeface="Courier New"/>
                <a:cs typeface="Courier New"/>
              </a:rPr>
              <a:t>kitchen converge</a:t>
            </a:r>
          </a:p>
          <a:p>
            <a:r>
              <a:rPr lang="en-US" dirty="0" smtClean="0"/>
              <a:t>Open http://localhost:8080</a:t>
            </a:r>
            <a:endParaRPr lang="en-US" dirty="0"/>
          </a:p>
        </p:txBody>
      </p:sp>
    </p:spTree>
    <p:extLst>
      <p:ext uri="{BB962C8B-B14F-4D97-AF65-F5344CB8AC3E}">
        <p14:creationId xmlns:p14="http://schemas.microsoft.com/office/powerpoint/2010/main" val="423530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Wrapping Up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181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only scratched the surface</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347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 Anything</a:t>
            </a:r>
            <a:endParaRPr lang="en-US" dirty="0"/>
          </a:p>
        </p:txBody>
      </p:sp>
      <p:sp>
        <p:nvSpPr>
          <p:cNvPr id="6" name="Text Placeholder 5"/>
          <p:cNvSpPr>
            <a:spLocks noGrp="1"/>
          </p:cNvSpPr>
          <p:nvPr>
            <p:ph type="body" sz="quarter" idx="10"/>
          </p:nvPr>
        </p:nvSpPr>
        <p:spPr/>
        <p:txBody>
          <a:bodyPr>
            <a:normAutofit fontScale="85000" lnSpcReduction="20000"/>
          </a:bodyPr>
          <a:lstStyle/>
          <a:p>
            <a:r>
              <a:rPr lang="en-US" dirty="0"/>
              <a:t>Simple internal applications</a:t>
            </a:r>
          </a:p>
          <a:p>
            <a:r>
              <a:rPr lang="en-US" dirty="0"/>
              <a:t>Complex external applications</a:t>
            </a:r>
          </a:p>
          <a:p>
            <a:r>
              <a:rPr lang="en-US" dirty="0"/>
              <a:t>Workstations</a:t>
            </a:r>
          </a:p>
          <a:p>
            <a:r>
              <a:rPr lang="en-US" dirty="0" err="1"/>
              <a:t>Hadoop</a:t>
            </a:r>
            <a:r>
              <a:rPr lang="en-US" dirty="0"/>
              <a:t> clusters</a:t>
            </a:r>
          </a:p>
          <a:p>
            <a:r>
              <a:rPr lang="en-US" dirty="0" err="1"/>
              <a:t>IaaS</a:t>
            </a:r>
            <a:r>
              <a:rPr lang="en-US" dirty="0"/>
              <a:t> infrastructure</a:t>
            </a:r>
          </a:p>
          <a:p>
            <a:r>
              <a:rPr lang="en-US" dirty="0" err="1"/>
              <a:t>PaaS</a:t>
            </a:r>
            <a:r>
              <a:rPr lang="en-US" dirty="0"/>
              <a:t> infrastructure</a:t>
            </a:r>
          </a:p>
          <a:p>
            <a:r>
              <a:rPr lang="en-US" dirty="0" err="1"/>
              <a:t>SaaS</a:t>
            </a:r>
            <a:r>
              <a:rPr lang="en-US" dirty="0"/>
              <a:t> applications</a:t>
            </a:r>
          </a:p>
          <a:p>
            <a:r>
              <a:rPr lang="en-US" dirty="0"/>
              <a:t>Storage systems</a:t>
            </a:r>
          </a:p>
          <a:p>
            <a:r>
              <a:rPr lang="en-US" dirty="0"/>
              <a:t>You name it</a:t>
            </a:r>
          </a:p>
        </p:txBody>
      </p:sp>
      <p:pic>
        <p:nvPicPr>
          <p:cNvPr id="9" name="Picture Placeholder 8"/>
          <p:cNvPicPr>
            <a:picLocks noGrp="1" noChangeAspect="1"/>
          </p:cNvPicPr>
          <p:nvPr>
            <p:ph type="pic" sz="quarter" idx="13"/>
          </p:nvPr>
        </p:nvPicPr>
        <p:blipFill>
          <a:blip r:embed="rId2"/>
          <a:srcRect t="7706" b="7706"/>
          <a:stretch>
            <a:fillRect/>
          </a:stretch>
        </p:blipFill>
        <p:spPr/>
      </p:pic>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hyku</a:t>
            </a:r>
            <a:r>
              <a:rPr lang="en-US" dirty="0"/>
              <a:t>/245010680/</a:t>
            </a:r>
          </a:p>
        </p:txBody>
      </p:sp>
    </p:spTree>
    <p:extLst>
      <p:ext uri="{BB962C8B-B14F-4D97-AF65-F5344CB8AC3E}">
        <p14:creationId xmlns:p14="http://schemas.microsoft.com/office/powerpoint/2010/main" val="104021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Manage it Simply</a:t>
            </a:r>
            <a:endParaRPr lang="en-US" dirty="0"/>
          </a:p>
        </p:txBody>
      </p:sp>
      <p:sp>
        <p:nvSpPr>
          <p:cNvPr id="6" name="Text Placeholder 5"/>
          <p:cNvSpPr>
            <a:spLocks noGrp="1"/>
          </p:cNvSpPr>
          <p:nvPr>
            <p:ph type="body" sz="quarter" idx="10"/>
          </p:nvPr>
        </p:nvSpPr>
        <p:spPr/>
        <p:txBody>
          <a:bodyPr>
            <a:normAutofit fontScale="92500" lnSpcReduction="20000"/>
          </a:bodyPr>
          <a:lstStyle/>
          <a:p>
            <a:r>
              <a:rPr lang="en-US" dirty="0"/>
              <a:t>Automatically reconfigure everything</a:t>
            </a:r>
          </a:p>
          <a:p>
            <a:r>
              <a:rPr lang="en-US" dirty="0"/>
              <a:t>Linux, Windows, </a:t>
            </a:r>
            <a:r>
              <a:rPr lang="en-US" dirty="0" err="1"/>
              <a:t>Unixes</a:t>
            </a:r>
            <a:r>
              <a:rPr lang="en-US" dirty="0"/>
              <a:t>, BSDs</a:t>
            </a:r>
          </a:p>
          <a:p>
            <a:r>
              <a:rPr lang="en-US" dirty="0"/>
              <a:t>Load balancers</a:t>
            </a:r>
          </a:p>
          <a:p>
            <a:r>
              <a:rPr lang="en-US" dirty="0"/>
              <a:t>Metrics collection systems</a:t>
            </a:r>
          </a:p>
          <a:p>
            <a:r>
              <a:rPr lang="en-US" dirty="0"/>
              <a:t>Monitoring systems</a:t>
            </a:r>
          </a:p>
          <a:p>
            <a:r>
              <a:rPr lang="en-US" dirty="0"/>
              <a:t>Cloud migrations become trivial</a:t>
            </a:r>
          </a:p>
          <a:p>
            <a:endParaRPr lang="en-US" dirty="0"/>
          </a:p>
        </p:txBody>
      </p:sp>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helico</a:t>
            </a:r>
            <a:r>
              <a:rPr lang="en-US" dirty="0"/>
              <a:t>/404640681/</a:t>
            </a:r>
          </a:p>
        </p:txBody>
      </p:sp>
      <p:pic>
        <p:nvPicPr>
          <p:cNvPr id="9" name="Picture Placeholder 8"/>
          <p:cNvPicPr>
            <a:picLocks noGrp="1" noChangeAspect="1"/>
          </p:cNvPicPr>
          <p:nvPr>
            <p:ph type="pic" sz="quarter" idx="13"/>
          </p:nvPr>
        </p:nvPicPr>
        <p:blipFill>
          <a:blip r:embed="rId2"/>
          <a:srcRect l="10870" r="10870"/>
          <a:stretch>
            <a:fillRect/>
          </a:stretch>
        </p:blipFill>
        <p:spPr/>
      </p:pic>
    </p:spTree>
    <p:extLst>
      <p:ext uri="{BB962C8B-B14F-4D97-AF65-F5344CB8AC3E}">
        <p14:creationId xmlns:p14="http://schemas.microsoft.com/office/powerpoint/2010/main" val="73358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questions do you have?</a:t>
            </a:r>
            <a:endParaRPr lang="en-US" dirty="0"/>
          </a:p>
        </p:txBody>
      </p:sp>
      <p:sp>
        <p:nvSpPr>
          <p:cNvPr id="5" name="Text Placeholder 4"/>
          <p:cNvSpPr>
            <a:spLocks noGrp="1"/>
          </p:cNvSpPr>
          <p:nvPr>
            <p:ph type="body" sz="quarter" idx="10"/>
          </p:nvPr>
        </p:nvSpPr>
        <p:spPr/>
        <p:txBody>
          <a:bodyPr/>
          <a:lstStyle/>
          <a:p>
            <a:r>
              <a:rPr lang="en-US" dirty="0" smtClean="0"/>
              <a:t>Ask me anything!</a:t>
            </a:r>
          </a:p>
          <a:p>
            <a:pPr marL="0" indent="0">
              <a:buNone/>
            </a:pPr>
            <a:endParaRPr lang="en-US" dirty="0" smtClean="0"/>
          </a:p>
          <a:p>
            <a:r>
              <a:rPr lang="en-US" dirty="0" smtClean="0"/>
              <a:t>@</a:t>
            </a:r>
            <a:r>
              <a:rPr lang="en-US" dirty="0" err="1" smtClean="0"/>
              <a:t>nathenharvey</a:t>
            </a:r>
            <a:endParaRPr lang="en-US" dirty="0" smtClean="0"/>
          </a:p>
          <a:p>
            <a:pPr marL="0" indent="0">
              <a:buNone/>
            </a:pPr>
            <a:endParaRPr lang="en-US" dirty="0" smtClean="0"/>
          </a:p>
          <a:p>
            <a:r>
              <a:rPr lang="en-US" dirty="0" smtClean="0"/>
              <a:t>Thank you!</a:t>
            </a:r>
            <a:endParaRPr lang="en-US" dirty="0"/>
          </a:p>
        </p:txBody>
      </p:sp>
    </p:spTree>
    <p:extLst>
      <p:ext uri="{BB962C8B-B14F-4D97-AF65-F5344CB8AC3E}">
        <p14:creationId xmlns:p14="http://schemas.microsoft.com/office/powerpoint/2010/main" val="29931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lstStyle/>
          <a:p>
            <a:r>
              <a:rPr lang="en-US" sz="3700" dirty="0"/>
              <a:t>Programmatically provision and configure components</a:t>
            </a:r>
          </a:p>
          <a:p>
            <a:r>
              <a:rPr lang="en-US" sz="3700" dirty="0"/>
              <a:t>Treat like any other code </a:t>
            </a:r>
            <a:r>
              <a:rPr lang="en-US" sz="3700" dirty="0" smtClean="0"/>
              <a:t>base</a:t>
            </a:r>
            <a:endParaRPr lang="en-US" sz="3700"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106901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a:xfrm>
            <a:off x="5449315" y="1392153"/>
            <a:ext cx="6232653" cy="4009465"/>
          </a:xfrm>
        </p:spPr>
        <p:txBody>
          <a:bodyPr>
            <a:normAutofit fontScale="92500" lnSpcReduction="20000"/>
          </a:bodyPr>
          <a:lstStyle/>
          <a:p>
            <a:r>
              <a:rPr lang="en-US" dirty="0"/>
              <a:t>Programmatically provision and configure components</a:t>
            </a:r>
          </a:p>
          <a:p>
            <a:r>
              <a:rPr lang="en-US" dirty="0"/>
              <a:t>Treat like any other code base</a:t>
            </a:r>
          </a:p>
          <a:p>
            <a:r>
              <a:rPr lang="en-US" dirty="0"/>
              <a:t>Reconstruct business from code repository, data backup, and compute </a:t>
            </a:r>
            <a:r>
              <a:rPr lang="en-US" dirty="0" smtClean="0"/>
              <a:t>resources</a:t>
            </a:r>
            <a:endParaRPr lang="en-US" dirty="0"/>
          </a:p>
        </p:txBody>
      </p:sp>
      <p:pic>
        <p:nvPicPr>
          <p:cNvPr id="3" name="Picture Placeholder 6" descr="Figure_005_AP_001.eps"/>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08000" y="1392152"/>
            <a:ext cx="4572000" cy="4381500"/>
          </a:xfrm>
          <a:prstGeom prst="rect">
            <a:avLst/>
          </a:prstGeom>
        </p:spPr>
      </p:pic>
    </p:spTree>
    <p:extLst>
      <p:ext uri="{BB962C8B-B14F-4D97-AF65-F5344CB8AC3E}">
        <p14:creationId xmlns:p14="http://schemas.microsoft.com/office/powerpoint/2010/main" val="389679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4" y="457204"/>
            <a:ext cx="8130408" cy="692438"/>
          </a:xfrm>
        </p:spPr>
        <p:txBody>
          <a:bodyPr/>
          <a:lstStyle/>
          <a:p>
            <a:r>
              <a:rPr lang="en-US" dirty="0" smtClean="0"/>
              <a:t>Automation</a:t>
            </a:r>
            <a:endParaRPr lang="en-US" dirty="0"/>
          </a:p>
        </p:txBody>
      </p:sp>
      <p:sp>
        <p:nvSpPr>
          <p:cNvPr id="3" name="Content Placeholder 2"/>
          <p:cNvSpPr>
            <a:spLocks noGrp="1"/>
          </p:cNvSpPr>
          <p:nvPr>
            <p:ph type="body" idx="1"/>
          </p:nvPr>
        </p:nvSpPr>
        <p:spPr>
          <a:xfrm>
            <a:off x="4550712" y="1392148"/>
            <a:ext cx="7133291" cy="4305200"/>
          </a:xfrm>
        </p:spPr>
        <p:txBody>
          <a:bodyPr/>
          <a:lstStyle/>
          <a:p>
            <a:pPr marL="0" indent="0">
              <a:buNone/>
            </a:pPr>
            <a:r>
              <a:rPr lang="en-US" sz="2000" dirty="0">
                <a:solidFill>
                  <a:srgbClr val="3F5364"/>
                </a:solidFill>
              </a:rPr>
              <a:t>Turn infrastructure into code—infrastructure as code is </a:t>
            </a:r>
            <a:r>
              <a:rPr lang="en-US" sz="2000" dirty="0" err="1">
                <a:solidFill>
                  <a:srgbClr val="3F5364"/>
                </a:solidFill>
              </a:rPr>
              <a:t>versionable</a:t>
            </a:r>
            <a:r>
              <a:rPr lang="en-US" sz="2000" dirty="0">
                <a:solidFill>
                  <a:srgbClr val="3F5364"/>
                </a:solidFill>
              </a:rPr>
              <a:t>, testable and repeatable. Manual processes become a thing of the past.</a:t>
            </a:r>
          </a:p>
          <a:p>
            <a:pPr marL="0" indent="0">
              <a:buNone/>
            </a:pPr>
            <a:endParaRPr lang="en-US" dirty="0">
              <a:solidFill>
                <a:schemeClr val="accent2"/>
              </a:solidFill>
            </a:endParaRPr>
          </a:p>
          <a:p>
            <a:r>
              <a:rPr lang="en-US" dirty="0">
                <a:solidFill>
                  <a:schemeClr val="accent2"/>
                </a:solidFill>
              </a:rPr>
              <a:t> Automated, full-stack application policies</a:t>
            </a:r>
          </a:p>
          <a:p>
            <a:r>
              <a:rPr lang="en-US" dirty="0">
                <a:solidFill>
                  <a:schemeClr val="accent2"/>
                </a:solidFill>
              </a:rPr>
              <a:t> Package and service installation</a:t>
            </a:r>
          </a:p>
          <a:p>
            <a:r>
              <a:rPr lang="en-US" dirty="0">
                <a:solidFill>
                  <a:schemeClr val="accent2"/>
                </a:solidFill>
              </a:rPr>
              <a:t> </a:t>
            </a:r>
            <a:r>
              <a:rPr lang="en-US" dirty="0" err="1">
                <a:solidFill>
                  <a:schemeClr val="accent2"/>
                </a:solidFill>
              </a:rPr>
              <a:t>Versionable</a:t>
            </a:r>
            <a:r>
              <a:rPr lang="en-US" dirty="0">
                <a:solidFill>
                  <a:schemeClr val="accent2"/>
                </a:solidFill>
              </a:rPr>
              <a:t>, testable, repeatable workflow</a:t>
            </a:r>
          </a:p>
          <a:p>
            <a:r>
              <a:rPr lang="en-US" dirty="0">
                <a:solidFill>
                  <a:schemeClr val="accent2"/>
                </a:solidFill>
              </a:rPr>
              <a:t> Scalable application policies</a:t>
            </a:r>
          </a:p>
          <a:p>
            <a:r>
              <a:rPr lang="en-US" dirty="0">
                <a:solidFill>
                  <a:schemeClr val="accent2"/>
                </a:solidFill>
              </a:rPr>
              <a:t> Management of interdependencies across nodes</a:t>
            </a:r>
          </a:p>
          <a:p>
            <a:endParaRPr lang="en-US" dirty="0">
              <a:solidFill>
                <a:srgbClr val="FFFFFF"/>
              </a:solidFill>
            </a:endParaRPr>
          </a:p>
        </p:txBody>
      </p:sp>
      <p:sp>
        <p:nvSpPr>
          <p:cNvPr id="4" name="Rectangle 3"/>
          <p:cNvSpPr/>
          <p:nvPr/>
        </p:nvSpPr>
        <p:spPr bwMode="auto">
          <a:xfrm>
            <a:off x="1" y="1256832"/>
            <a:ext cx="4299362" cy="5601168"/>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sp>
        <p:nvSpPr>
          <p:cNvPr id="5" name="Rectangle 4"/>
          <p:cNvSpPr/>
          <p:nvPr/>
        </p:nvSpPr>
        <p:spPr bwMode="auto">
          <a:xfrm>
            <a:off x="1" y="1"/>
            <a:ext cx="4299362" cy="457202"/>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pic>
        <p:nvPicPr>
          <p:cNvPr id="6" name="Picture 5"/>
          <p:cNvPicPr>
            <a:picLocks noChangeAspect="1"/>
          </p:cNvPicPr>
          <p:nvPr/>
        </p:nvPicPr>
        <p:blipFill>
          <a:blip r:embed="rId3"/>
          <a:stretch>
            <a:fillRect/>
          </a:stretch>
        </p:blipFill>
        <p:spPr>
          <a:xfrm>
            <a:off x="791415" y="2393992"/>
            <a:ext cx="2714220" cy="2308155"/>
          </a:xfrm>
          <a:prstGeom prst="rect">
            <a:avLst/>
          </a:prstGeom>
        </p:spPr>
      </p:pic>
      <p:sp>
        <p:nvSpPr>
          <p:cNvPr id="7" name="Left Arrow 6">
            <a:hlinkClick r:id="rId4" action="ppaction://hlinksldjump"/>
          </p:cNvPr>
          <p:cNvSpPr/>
          <p:nvPr/>
        </p:nvSpPr>
        <p:spPr bwMode="auto">
          <a:xfrm>
            <a:off x="1955860" y="6350307"/>
            <a:ext cx="390951" cy="310127"/>
          </a:xfrm>
          <a:prstGeom prst="leftArrow">
            <a:avLst>
              <a:gd name="adj1" fmla="val 77301"/>
              <a:gd name="adj2" fmla="val 74571"/>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Arial"/>
            </a:endParaRPr>
          </a:p>
        </p:txBody>
      </p:sp>
    </p:spTree>
    <p:extLst>
      <p:ext uri="{BB962C8B-B14F-4D97-AF65-F5344CB8AC3E}">
        <p14:creationId xmlns:p14="http://schemas.microsoft.com/office/powerpoint/2010/main" val="296571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latin typeface="Gill Sans Light"/>
                <a:cs typeface="Gill Sans Light"/>
              </a:rPr>
              <a:t>Chef Server</a:t>
            </a:r>
            <a:endParaRPr lang="en-US" b="0" dirty="0">
              <a:latin typeface="Gill Sans Light"/>
              <a:cs typeface="Gill Sans Light"/>
            </a:endParaRPr>
          </a:p>
        </p:txBody>
      </p:sp>
      <p:sp>
        <p:nvSpPr>
          <p:cNvPr id="3" name="Can 2"/>
          <p:cNvSpPr/>
          <p:nvPr/>
        </p:nvSpPr>
        <p:spPr bwMode="auto">
          <a:xfrm>
            <a:off x="1100156" y="2835329"/>
            <a:ext cx="905175" cy="793718"/>
          </a:xfrm>
          <a:prstGeom prst="can">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r>
              <a:rPr lang="en-US" sz="1100" dirty="0">
                <a:gradFill>
                  <a:gsLst>
                    <a:gs pos="0">
                      <a:srgbClr val="FFFFFF"/>
                    </a:gs>
                    <a:gs pos="100000">
                      <a:srgbClr val="FFFFFF"/>
                    </a:gs>
                  </a:gsLst>
                  <a:lin ang="5400000" scaled="0"/>
                </a:gradFill>
                <a:latin typeface="Gill Sans Light"/>
                <a:cs typeface="Gill Sans Light"/>
              </a:rPr>
              <a:t>Revision control system</a:t>
            </a:r>
          </a:p>
        </p:txBody>
      </p:sp>
      <p:sp>
        <p:nvSpPr>
          <p:cNvPr id="10" name="Rectangle 9"/>
          <p:cNvSpPr/>
          <p:nvPr/>
        </p:nvSpPr>
        <p:spPr bwMode="auto">
          <a:xfrm>
            <a:off x="2896579" y="2236559"/>
            <a:ext cx="2450933" cy="176845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r>
              <a:rPr lang="en-US" sz="2000" dirty="0">
                <a:gradFill>
                  <a:gsLst>
                    <a:gs pos="0">
                      <a:srgbClr val="FFFFFF"/>
                    </a:gs>
                    <a:gs pos="100000">
                      <a:srgbClr val="FFFFFF"/>
                    </a:gs>
                  </a:gsLst>
                  <a:lin ang="5400000" scaled="0"/>
                </a:gradFill>
                <a:latin typeface="Gill Sans Light"/>
                <a:cs typeface="Gill Sans Light"/>
              </a:rPr>
              <a:t>Chef server</a:t>
            </a:r>
          </a:p>
        </p:txBody>
      </p:sp>
      <p:sp>
        <p:nvSpPr>
          <p:cNvPr id="11" name="Rectangle 10"/>
          <p:cNvSpPr/>
          <p:nvPr/>
        </p:nvSpPr>
        <p:spPr bwMode="auto">
          <a:xfrm>
            <a:off x="7088232"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cxnSp>
        <p:nvCxnSpPr>
          <p:cNvPr id="13" name="Straight Arrow Connector 12"/>
          <p:cNvCxnSpPr/>
          <p:nvPr/>
        </p:nvCxnSpPr>
        <p:spPr>
          <a:xfrm>
            <a:off x="2088884" y="3225224"/>
            <a:ext cx="779843" cy="0"/>
          </a:xfrm>
          <a:prstGeom prst="straightConnector1">
            <a:avLst/>
          </a:prstGeom>
          <a:ln w="38100" cmpd="sng">
            <a:solidFill>
              <a:schemeClr val="accent1"/>
            </a:solidFill>
            <a:prstDash val="lgDash"/>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bwMode="auto">
          <a:xfrm>
            <a:off x="7688708"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28" name="Rectangle 27"/>
          <p:cNvSpPr/>
          <p:nvPr/>
        </p:nvSpPr>
        <p:spPr bwMode="auto">
          <a:xfrm>
            <a:off x="8289184"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29" name="Rectangle 28"/>
          <p:cNvSpPr/>
          <p:nvPr/>
        </p:nvSpPr>
        <p:spPr bwMode="auto">
          <a:xfrm>
            <a:off x="8889661"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0" name="Rectangle 29"/>
          <p:cNvSpPr/>
          <p:nvPr/>
        </p:nvSpPr>
        <p:spPr bwMode="auto">
          <a:xfrm>
            <a:off x="9490137"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1" name="Rectangle 30"/>
          <p:cNvSpPr/>
          <p:nvPr/>
        </p:nvSpPr>
        <p:spPr bwMode="auto">
          <a:xfrm>
            <a:off x="10090614" y="1971988"/>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2" name="Rectangle 31"/>
          <p:cNvSpPr/>
          <p:nvPr/>
        </p:nvSpPr>
        <p:spPr bwMode="auto">
          <a:xfrm>
            <a:off x="7089901"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3" name="Rectangle 32"/>
          <p:cNvSpPr/>
          <p:nvPr/>
        </p:nvSpPr>
        <p:spPr bwMode="auto">
          <a:xfrm>
            <a:off x="7690375"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4" name="Rectangle 33"/>
          <p:cNvSpPr/>
          <p:nvPr/>
        </p:nvSpPr>
        <p:spPr bwMode="auto">
          <a:xfrm>
            <a:off x="8290852"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5" name="Rectangle 34"/>
          <p:cNvSpPr/>
          <p:nvPr/>
        </p:nvSpPr>
        <p:spPr bwMode="auto">
          <a:xfrm>
            <a:off x="8891328"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6" name="Rectangle 35"/>
          <p:cNvSpPr/>
          <p:nvPr/>
        </p:nvSpPr>
        <p:spPr bwMode="auto">
          <a:xfrm>
            <a:off x="9491804"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7" name="Rectangle 36"/>
          <p:cNvSpPr/>
          <p:nvPr/>
        </p:nvSpPr>
        <p:spPr bwMode="auto">
          <a:xfrm>
            <a:off x="10092281" y="2586363"/>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8" name="Rectangle 37"/>
          <p:cNvSpPr/>
          <p:nvPr/>
        </p:nvSpPr>
        <p:spPr bwMode="auto">
          <a:xfrm>
            <a:off x="7102157"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9" name="Rectangle 38"/>
          <p:cNvSpPr/>
          <p:nvPr/>
        </p:nvSpPr>
        <p:spPr bwMode="auto">
          <a:xfrm>
            <a:off x="7702634"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0" name="Rectangle 39"/>
          <p:cNvSpPr/>
          <p:nvPr/>
        </p:nvSpPr>
        <p:spPr bwMode="auto">
          <a:xfrm>
            <a:off x="8303111"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1" name="Rectangle 40"/>
          <p:cNvSpPr/>
          <p:nvPr/>
        </p:nvSpPr>
        <p:spPr bwMode="auto">
          <a:xfrm>
            <a:off x="8903587"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2" name="Rectangle 41"/>
          <p:cNvSpPr/>
          <p:nvPr/>
        </p:nvSpPr>
        <p:spPr bwMode="auto">
          <a:xfrm>
            <a:off x="9504062"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3" name="Rectangle 42"/>
          <p:cNvSpPr/>
          <p:nvPr/>
        </p:nvSpPr>
        <p:spPr bwMode="auto">
          <a:xfrm>
            <a:off x="10104539" y="3209622"/>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4" name="Rectangle 43"/>
          <p:cNvSpPr/>
          <p:nvPr/>
        </p:nvSpPr>
        <p:spPr bwMode="auto">
          <a:xfrm>
            <a:off x="7103826"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5" name="Rectangle 44"/>
          <p:cNvSpPr/>
          <p:nvPr/>
        </p:nvSpPr>
        <p:spPr bwMode="auto">
          <a:xfrm>
            <a:off x="7704302"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6" name="Rectangle 45"/>
          <p:cNvSpPr/>
          <p:nvPr/>
        </p:nvSpPr>
        <p:spPr bwMode="auto">
          <a:xfrm>
            <a:off x="8304777"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7" name="Rectangle 46"/>
          <p:cNvSpPr/>
          <p:nvPr/>
        </p:nvSpPr>
        <p:spPr bwMode="auto">
          <a:xfrm>
            <a:off x="8905254"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8" name="Rectangle 47"/>
          <p:cNvSpPr/>
          <p:nvPr/>
        </p:nvSpPr>
        <p:spPr bwMode="auto">
          <a:xfrm>
            <a:off x="9505730"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49" name="Rectangle 48"/>
          <p:cNvSpPr/>
          <p:nvPr/>
        </p:nvSpPr>
        <p:spPr bwMode="auto">
          <a:xfrm>
            <a:off x="10106207" y="3823996"/>
            <a:ext cx="487402" cy="501295"/>
          </a:xfrm>
          <a:prstGeom prst="rect">
            <a:avLst/>
          </a:prstGeom>
          <a:solidFill>
            <a:schemeClr val="accent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76191" tIns="38095" rIns="76191" bIns="38095"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cxnSp>
        <p:nvCxnSpPr>
          <p:cNvPr id="51" name="Straight Arrow Connector 50"/>
          <p:cNvCxnSpPr/>
          <p:nvPr/>
        </p:nvCxnSpPr>
        <p:spPr>
          <a:xfrm flipH="1">
            <a:off x="5458917" y="2433188"/>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a:off x="5500694" y="2537635"/>
            <a:ext cx="1350798" cy="0"/>
          </a:xfrm>
          <a:prstGeom prst="straightConnector1">
            <a:avLst/>
          </a:prstGeom>
          <a:ln w="38100" cmpd="sng">
            <a:solidFill>
              <a:schemeClr val="accent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5458917" y="3648008"/>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5558065" y="3751260"/>
            <a:ext cx="1350798" cy="0"/>
          </a:xfrm>
          <a:prstGeom prst="straightConnector1">
            <a:avLst/>
          </a:prstGeom>
          <a:ln w="38100" cmpd="sng">
            <a:solidFill>
              <a:schemeClr val="accent1"/>
            </a:solidFill>
            <a:prstDash val="solid"/>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5964159" y="2583792"/>
            <a:ext cx="346249"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Policy</a:t>
            </a:r>
          </a:p>
        </p:txBody>
      </p:sp>
      <p:cxnSp>
        <p:nvCxnSpPr>
          <p:cNvPr id="58" name="Straight Arrow Connector 57"/>
          <p:cNvCxnSpPr/>
          <p:nvPr/>
        </p:nvCxnSpPr>
        <p:spPr>
          <a:xfrm flipH="1">
            <a:off x="5500694" y="3123207"/>
            <a:ext cx="1350798" cy="0"/>
          </a:xfrm>
          <a:prstGeom prst="straightConnector1">
            <a:avLst/>
          </a:prstGeom>
          <a:ln w="38100" cmpd="sng">
            <a:solidFill>
              <a:schemeClr val="accent1"/>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6013187" y="3131624"/>
            <a:ext cx="304470"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State</a:t>
            </a:r>
          </a:p>
        </p:txBody>
      </p:sp>
      <p:sp>
        <p:nvSpPr>
          <p:cNvPr id="60" name="TextBox 59"/>
          <p:cNvSpPr txBox="1"/>
          <p:nvPr/>
        </p:nvSpPr>
        <p:spPr>
          <a:xfrm>
            <a:off x="5754013" y="3786405"/>
            <a:ext cx="787024" cy="184666"/>
          </a:xfrm>
          <a:prstGeom prst="rect">
            <a:avLst/>
          </a:prstGeom>
          <a:noFill/>
        </p:spPr>
        <p:txBody>
          <a:bodyPr wrap="none" lIns="0" tIns="0" rIns="0" bIns="0" rtlCol="0">
            <a:spAutoFit/>
          </a:bodyPr>
          <a:lstStyle/>
          <a:p>
            <a:pPr defTabSz="543377"/>
            <a:r>
              <a:rPr lang="en-US" sz="1200" dirty="0">
                <a:solidFill>
                  <a:srgbClr val="324353"/>
                </a:solidFill>
                <a:latin typeface="Gill Sans Light"/>
                <a:cs typeface="Gill Sans Light"/>
              </a:rPr>
              <a:t>State queries</a:t>
            </a:r>
          </a:p>
        </p:txBody>
      </p:sp>
      <p:sp>
        <p:nvSpPr>
          <p:cNvPr id="61" name="TextBox 60"/>
          <p:cNvSpPr txBox="1"/>
          <p:nvPr/>
        </p:nvSpPr>
        <p:spPr>
          <a:xfrm>
            <a:off x="7826396" y="4387459"/>
            <a:ext cx="2401904" cy="830997"/>
          </a:xfrm>
          <a:prstGeom prst="rect">
            <a:avLst/>
          </a:prstGeom>
          <a:noFill/>
        </p:spPr>
        <p:txBody>
          <a:bodyPr wrap="square" lIns="0" tIns="0" rIns="0" bIns="0" rtlCol="0">
            <a:spAutoFit/>
          </a:bodyPr>
          <a:lstStyle/>
          <a:p>
            <a:pPr algn="ctr" defTabSz="543377"/>
            <a:r>
              <a:rPr lang="en-US" dirty="0">
                <a:solidFill>
                  <a:srgbClr val="2F3336"/>
                </a:solidFill>
                <a:latin typeface="Gill Sans Light"/>
                <a:cs typeface="Gill Sans Light"/>
              </a:rPr>
              <a:t>Servers, VMs, cloud instances, etc.</a:t>
            </a:r>
          </a:p>
          <a:p>
            <a:pPr algn="ctr" defTabSz="543377"/>
            <a:r>
              <a:rPr lang="en-US" dirty="0">
                <a:solidFill>
                  <a:srgbClr val="2F3336"/>
                </a:solidFill>
                <a:latin typeface="Gill Sans Light"/>
                <a:cs typeface="Gill Sans Light"/>
              </a:rPr>
              <a:t> running the Chef client</a:t>
            </a:r>
          </a:p>
        </p:txBody>
      </p:sp>
      <p:sp>
        <p:nvSpPr>
          <p:cNvPr id="62" name="TextBox 61"/>
          <p:cNvSpPr txBox="1"/>
          <p:nvPr/>
        </p:nvSpPr>
        <p:spPr>
          <a:xfrm>
            <a:off x="589345" y="5319119"/>
            <a:ext cx="9105057" cy="1538883"/>
          </a:xfrm>
          <a:prstGeom prst="rect">
            <a:avLst/>
          </a:prstGeom>
          <a:noFill/>
        </p:spPr>
        <p:txBody>
          <a:bodyPr wrap="none" lIns="0" tIns="0" rIns="0" bIns="0" rtlCol="0">
            <a:spAutoFit/>
          </a:bodyPr>
          <a:lstStyle/>
          <a:p>
            <a:pPr marL="285728" indent="-285728" defTabSz="543377">
              <a:buFont typeface="Arial"/>
              <a:buChar char="•"/>
            </a:pPr>
            <a:r>
              <a:rPr lang="en-US" sz="2000" dirty="0">
                <a:solidFill>
                  <a:srgbClr val="2F3336"/>
                </a:solidFill>
                <a:latin typeface="Gill Sans Light"/>
                <a:cs typeface="Gill Sans Light"/>
              </a:rPr>
              <a:t>The Chef server stores policy and configuration data</a:t>
            </a:r>
          </a:p>
          <a:p>
            <a:pPr marL="285728" indent="-285728" defTabSz="543377">
              <a:buFont typeface="Arial"/>
              <a:buChar char="•"/>
            </a:pPr>
            <a:r>
              <a:rPr lang="en-US" sz="2000" dirty="0">
                <a:solidFill>
                  <a:srgbClr val="2F3336"/>
                </a:solidFill>
                <a:latin typeface="Gill Sans Light"/>
                <a:cs typeface="Gill Sans Light"/>
              </a:rPr>
              <a:t>The Chef client periodically runs on each node in the network</a:t>
            </a:r>
          </a:p>
          <a:p>
            <a:pPr marL="285728" indent="-285728" defTabSz="543377">
              <a:buFont typeface="Arial"/>
              <a:buChar char="•"/>
            </a:pPr>
            <a:r>
              <a:rPr lang="en-US" sz="2000" dirty="0">
                <a:solidFill>
                  <a:srgbClr val="2F3336"/>
                </a:solidFill>
                <a:latin typeface="Gill Sans Light"/>
                <a:cs typeface="Gill Sans Light"/>
              </a:rPr>
              <a:t>Chef clients poll the server for the latest policies </a:t>
            </a:r>
          </a:p>
          <a:p>
            <a:pPr marL="285728" indent="-285728" defTabSz="543377">
              <a:buFont typeface="Arial"/>
              <a:buChar char="•"/>
            </a:pPr>
            <a:r>
              <a:rPr lang="en-US" sz="2000" dirty="0">
                <a:solidFill>
                  <a:srgbClr val="2F3336"/>
                </a:solidFill>
                <a:latin typeface="Gill Sans Light"/>
                <a:cs typeface="Gill Sans Light"/>
              </a:rPr>
              <a:t>Chef clients notify the server of their states and can query for the states of other nodes</a:t>
            </a:r>
          </a:p>
          <a:p>
            <a:pPr marL="285728" indent="-285728" defTabSz="543377">
              <a:buFont typeface="Arial"/>
              <a:buChar char="•"/>
            </a:pPr>
            <a:endParaRPr lang="en-US" sz="2000" dirty="0" err="1">
              <a:solidFill>
                <a:srgbClr val="2F3336"/>
              </a:solidFill>
              <a:latin typeface="Gill Sans Light"/>
              <a:cs typeface="Gill Sans Light"/>
            </a:endParaRPr>
          </a:p>
        </p:txBody>
      </p:sp>
    </p:spTree>
    <p:extLst>
      <p:ext uri="{BB962C8B-B14F-4D97-AF65-F5344CB8AC3E}">
        <p14:creationId xmlns:p14="http://schemas.microsoft.com/office/powerpoint/2010/main" val="381237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5"/>
            <a:ext cx="11176000" cy="505480"/>
          </a:xfrm>
        </p:spPr>
        <p:txBody>
          <a:bodyPr/>
          <a:lstStyle/>
          <a:p>
            <a:r>
              <a:rPr lang="en-US" dirty="0" smtClean="0"/>
              <a:t>Automate Infrastructure and Applications</a:t>
            </a:r>
            <a:endParaRPr lang="en-US" dirty="0"/>
          </a:p>
        </p:txBody>
      </p:sp>
      <p:grpSp>
        <p:nvGrpSpPr>
          <p:cNvPr id="10" name="Group 9"/>
          <p:cNvGrpSpPr/>
          <p:nvPr/>
        </p:nvGrpSpPr>
        <p:grpSpPr>
          <a:xfrm>
            <a:off x="638157" y="1630208"/>
            <a:ext cx="2350389" cy="3668585"/>
            <a:chOff x="765788" y="1925873"/>
            <a:chExt cx="2820467" cy="4402302"/>
          </a:xfrm>
        </p:grpSpPr>
        <p:sp>
          <p:nvSpPr>
            <p:cNvPr id="26" name="Rectangle 25"/>
            <p:cNvSpPr/>
            <p:nvPr/>
          </p:nvSpPr>
          <p:spPr bwMode="auto">
            <a:xfrm>
              <a:off x="1037369" y="1925873"/>
              <a:ext cx="2365193" cy="547887"/>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Apps</a:t>
              </a:r>
            </a:p>
          </p:txBody>
        </p:sp>
        <p:sp>
          <p:nvSpPr>
            <p:cNvPr id="27" name="Rectangle 26"/>
            <p:cNvSpPr/>
            <p:nvPr/>
          </p:nvSpPr>
          <p:spPr bwMode="auto">
            <a:xfrm>
              <a:off x="1037369" y="3440618"/>
              <a:ext cx="2365193" cy="547887"/>
            </a:xfrm>
            <a:prstGeom prst="rect">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sz="1500" dirty="0" smtClean="0">
                  <a:gradFill>
                    <a:gsLst>
                      <a:gs pos="0">
                        <a:srgbClr val="FFFFFF"/>
                      </a:gs>
                      <a:gs pos="100000">
                        <a:srgbClr val="FFFFFF"/>
                      </a:gs>
                    </a:gsLst>
                    <a:lin ang="5400000" scaled="0"/>
                  </a:gradFill>
                  <a:latin typeface="Gill Sans Light"/>
                  <a:cs typeface="Gill Sans Light"/>
                </a:rPr>
                <a:t>Runtime environments</a:t>
              </a:r>
              <a:endParaRPr lang="en-US" sz="1500" dirty="0">
                <a:gradFill>
                  <a:gsLst>
                    <a:gs pos="0">
                      <a:srgbClr val="FFFFFF"/>
                    </a:gs>
                    <a:gs pos="100000">
                      <a:srgbClr val="FFFFFF"/>
                    </a:gs>
                  </a:gsLst>
                  <a:lin ang="5400000" scaled="0"/>
                </a:gradFill>
                <a:latin typeface="Gill Sans Light"/>
                <a:cs typeface="Gill Sans Light"/>
              </a:endParaRPr>
            </a:p>
          </p:txBody>
        </p:sp>
        <p:sp>
          <p:nvSpPr>
            <p:cNvPr id="28" name="Rectangle 27"/>
            <p:cNvSpPr/>
            <p:nvPr/>
          </p:nvSpPr>
          <p:spPr bwMode="auto">
            <a:xfrm>
              <a:off x="1037369" y="4960736"/>
              <a:ext cx="2365193" cy="547887"/>
            </a:xfrm>
            <a:prstGeom prst="rect">
              <a:avLst/>
            </a:prstGeom>
            <a:solidFill>
              <a:schemeClr val="accent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Infrastructure</a:t>
              </a:r>
            </a:p>
          </p:txBody>
        </p:sp>
        <p:pic>
          <p:nvPicPr>
            <p:cNvPr id="45" name="Picture 44" descr="docker-an-open-source-startup-you-need-to-know-abou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493" y="4138906"/>
              <a:ext cx="625101" cy="517271"/>
            </a:xfrm>
            <a:prstGeom prst="rect">
              <a:avLst/>
            </a:prstGeom>
          </p:spPr>
        </p:pic>
        <p:pic>
          <p:nvPicPr>
            <p:cNvPr id="46" name="Picture 45" descr="Linux_logo.pn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066" y="4138906"/>
              <a:ext cx="439815" cy="517271"/>
            </a:xfrm>
            <a:prstGeom prst="rect">
              <a:avLst/>
            </a:prstGeom>
          </p:spPr>
        </p:pic>
        <p:pic>
          <p:nvPicPr>
            <p:cNvPr id="49" name="Picture 48" descr="Windows_logo_-_20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0563" y="4083456"/>
              <a:ext cx="522393" cy="572721"/>
            </a:xfrm>
            <a:prstGeom prst="rect">
              <a:avLst/>
            </a:prstGeom>
          </p:spPr>
        </p:pic>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16693" y="2577193"/>
              <a:ext cx="325703" cy="526135"/>
            </a:xfrm>
            <a:prstGeom prst="rect">
              <a:avLst/>
            </a:prstGeom>
          </p:spPr>
        </p:pic>
        <p:pic>
          <p:nvPicPr>
            <p:cNvPr id="54" name="Picture 53" descr="aws-logo_0.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5788" y="5761571"/>
              <a:ext cx="902402" cy="329019"/>
            </a:xfrm>
            <a:prstGeom prst="rect">
              <a:avLst/>
            </a:prstGeom>
          </p:spPr>
        </p:pic>
        <p:pic>
          <p:nvPicPr>
            <p:cNvPr id="55" name="Picture 54" descr="microsoft-azure-logo.png"/>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24066" y="5626794"/>
              <a:ext cx="687145" cy="590857"/>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49184" y="5626794"/>
              <a:ext cx="343772" cy="590857"/>
            </a:xfrm>
            <a:prstGeom prst="rect">
              <a:avLst/>
            </a:prstGeom>
          </p:spPr>
        </p:pic>
        <p:pic>
          <p:nvPicPr>
            <p:cNvPr id="63" name="Picture 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81493" y="2577193"/>
              <a:ext cx="786697" cy="526135"/>
            </a:xfrm>
            <a:prstGeom prst="rect">
              <a:avLst/>
            </a:prstGeom>
          </p:spPr>
        </p:pic>
        <p:pic>
          <p:nvPicPr>
            <p:cNvPr id="64" name="Picture 6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96988" y="2577193"/>
              <a:ext cx="695967" cy="545347"/>
            </a:xfrm>
            <a:prstGeom prst="rect">
              <a:avLst/>
            </a:prstGeom>
          </p:spPr>
        </p:pic>
        <p:sp>
          <p:nvSpPr>
            <p:cNvPr id="65" name="TextBox 64"/>
            <p:cNvSpPr txBox="1"/>
            <p:nvPr/>
          </p:nvSpPr>
          <p:spPr>
            <a:xfrm>
              <a:off x="3423047" y="2855132"/>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6" name="TextBox 65"/>
            <p:cNvSpPr txBox="1"/>
            <p:nvPr/>
          </p:nvSpPr>
          <p:spPr>
            <a:xfrm>
              <a:off x="3423049" y="4369876"/>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7" name="TextBox 66"/>
            <p:cNvSpPr txBox="1"/>
            <p:nvPr/>
          </p:nvSpPr>
          <p:spPr>
            <a:xfrm>
              <a:off x="3423049" y="5958843"/>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grpSp>
    </p:spTree>
    <p:extLst>
      <p:ext uri="{BB962C8B-B14F-4D97-AF65-F5344CB8AC3E}">
        <p14:creationId xmlns:p14="http://schemas.microsoft.com/office/powerpoint/2010/main" val="296902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457205"/>
            <a:ext cx="11176000" cy="505480"/>
          </a:xfrm>
        </p:spPr>
        <p:txBody>
          <a:bodyPr/>
          <a:lstStyle/>
          <a:p>
            <a:r>
              <a:rPr lang="en-US" dirty="0"/>
              <a:t>Automate Infrastructure and Applications</a:t>
            </a:r>
          </a:p>
        </p:txBody>
      </p:sp>
      <p:grpSp>
        <p:nvGrpSpPr>
          <p:cNvPr id="10" name="Group 9"/>
          <p:cNvGrpSpPr/>
          <p:nvPr/>
        </p:nvGrpSpPr>
        <p:grpSpPr>
          <a:xfrm>
            <a:off x="638157" y="1630208"/>
            <a:ext cx="4071965" cy="3668585"/>
            <a:chOff x="765788" y="1925873"/>
            <a:chExt cx="4886358" cy="4402302"/>
          </a:xfrm>
        </p:grpSpPr>
        <p:sp>
          <p:nvSpPr>
            <p:cNvPr id="26" name="Rectangle 25"/>
            <p:cNvSpPr/>
            <p:nvPr/>
          </p:nvSpPr>
          <p:spPr bwMode="auto">
            <a:xfrm>
              <a:off x="1037369" y="1925873"/>
              <a:ext cx="2365193" cy="547887"/>
            </a:xfrm>
            <a:prstGeom prst="rect">
              <a:avLst/>
            </a:prstGeom>
            <a:solidFill>
              <a:schemeClr val="tx2"/>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Apps</a:t>
              </a:r>
            </a:p>
          </p:txBody>
        </p:sp>
        <p:sp>
          <p:nvSpPr>
            <p:cNvPr id="27" name="Rectangle 26"/>
            <p:cNvSpPr/>
            <p:nvPr/>
          </p:nvSpPr>
          <p:spPr bwMode="auto">
            <a:xfrm>
              <a:off x="1037369" y="3440618"/>
              <a:ext cx="2365193" cy="547887"/>
            </a:xfrm>
            <a:prstGeom prst="rect">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sz="1500" dirty="0">
                  <a:gradFill>
                    <a:gsLst>
                      <a:gs pos="0">
                        <a:srgbClr val="FFFFFF"/>
                      </a:gs>
                      <a:gs pos="100000">
                        <a:srgbClr val="FFFFFF"/>
                      </a:gs>
                    </a:gsLst>
                    <a:lin ang="5400000" scaled="0"/>
                  </a:gradFill>
                  <a:latin typeface="Gill Sans Light"/>
                  <a:cs typeface="Gill Sans Light"/>
                </a:rPr>
                <a:t>Runtime environments</a:t>
              </a:r>
            </a:p>
          </p:txBody>
        </p:sp>
        <p:sp>
          <p:nvSpPr>
            <p:cNvPr id="28" name="Rectangle 27"/>
            <p:cNvSpPr/>
            <p:nvPr/>
          </p:nvSpPr>
          <p:spPr bwMode="auto">
            <a:xfrm>
              <a:off x="1037369" y="4960736"/>
              <a:ext cx="2365193" cy="547887"/>
            </a:xfrm>
            <a:prstGeom prst="rect">
              <a:avLst/>
            </a:prstGeom>
            <a:solidFill>
              <a:schemeClr val="accent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r>
                <a:rPr lang="en-US" dirty="0">
                  <a:gradFill>
                    <a:gsLst>
                      <a:gs pos="0">
                        <a:srgbClr val="FFFFFF"/>
                      </a:gs>
                      <a:gs pos="100000">
                        <a:srgbClr val="FFFFFF"/>
                      </a:gs>
                    </a:gsLst>
                    <a:lin ang="5400000" scaled="0"/>
                  </a:gradFill>
                  <a:latin typeface="Gill Sans Light"/>
                  <a:cs typeface="Gill Sans Light"/>
                </a:rPr>
                <a:t>Infrastructure</a:t>
              </a:r>
            </a:p>
          </p:txBody>
        </p:sp>
        <p:pic>
          <p:nvPicPr>
            <p:cNvPr id="45" name="Picture 44" descr="docker-an-open-source-startup-you-need-to-know-abou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1493" y="4138906"/>
              <a:ext cx="625101" cy="517271"/>
            </a:xfrm>
            <a:prstGeom prst="rect">
              <a:avLst/>
            </a:prstGeom>
          </p:spPr>
        </p:pic>
        <p:pic>
          <p:nvPicPr>
            <p:cNvPr id="46" name="Picture 45" descr="Linux_logo.png.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066" y="4138906"/>
              <a:ext cx="439815" cy="517271"/>
            </a:xfrm>
            <a:prstGeom prst="rect">
              <a:avLst/>
            </a:prstGeom>
          </p:spPr>
        </p:pic>
        <p:pic>
          <p:nvPicPr>
            <p:cNvPr id="49" name="Picture 48" descr="Windows_logo_-_201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70563" y="4083456"/>
              <a:ext cx="522393" cy="572721"/>
            </a:xfrm>
            <a:prstGeom prst="rect">
              <a:avLst/>
            </a:prstGeom>
          </p:spPr>
        </p:pic>
        <p:pic>
          <p:nvPicPr>
            <p:cNvPr id="51" name="Picture 5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916693" y="2577193"/>
              <a:ext cx="325703" cy="526135"/>
            </a:xfrm>
            <a:prstGeom prst="rect">
              <a:avLst/>
            </a:prstGeom>
          </p:spPr>
        </p:pic>
        <p:pic>
          <p:nvPicPr>
            <p:cNvPr id="54" name="Picture 53" descr="aws-logo_0.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65788" y="5761571"/>
              <a:ext cx="902402" cy="329019"/>
            </a:xfrm>
            <a:prstGeom prst="rect">
              <a:avLst/>
            </a:prstGeom>
          </p:spPr>
        </p:pic>
        <p:pic>
          <p:nvPicPr>
            <p:cNvPr id="55" name="Picture 54" descr="microsoft-azure-logo.png"/>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24066" y="5626794"/>
              <a:ext cx="687145" cy="590857"/>
            </a:xfrm>
            <a:prstGeom prst="rect">
              <a:avLst/>
            </a:prstGeom>
          </p:spPr>
        </p:pic>
        <p:pic>
          <p:nvPicPr>
            <p:cNvPr id="56" name="Picture 5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849184" y="5626794"/>
              <a:ext cx="343772" cy="590857"/>
            </a:xfrm>
            <a:prstGeom prst="rect">
              <a:avLst/>
            </a:prstGeom>
          </p:spPr>
        </p:pic>
        <p:pic>
          <p:nvPicPr>
            <p:cNvPr id="63" name="Picture 6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81493" y="2577193"/>
              <a:ext cx="786697" cy="526135"/>
            </a:xfrm>
            <a:prstGeom prst="rect">
              <a:avLst/>
            </a:prstGeom>
          </p:spPr>
        </p:pic>
        <p:pic>
          <p:nvPicPr>
            <p:cNvPr id="64" name="Picture 6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496988" y="2577193"/>
              <a:ext cx="695967" cy="545347"/>
            </a:xfrm>
            <a:prstGeom prst="rect">
              <a:avLst/>
            </a:prstGeom>
          </p:spPr>
        </p:pic>
        <p:sp>
          <p:nvSpPr>
            <p:cNvPr id="65" name="TextBox 64"/>
            <p:cNvSpPr txBox="1"/>
            <p:nvPr/>
          </p:nvSpPr>
          <p:spPr>
            <a:xfrm>
              <a:off x="3423047" y="2855132"/>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6" name="TextBox 65"/>
            <p:cNvSpPr txBox="1"/>
            <p:nvPr/>
          </p:nvSpPr>
          <p:spPr>
            <a:xfrm>
              <a:off x="3423049" y="4369876"/>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7" name="TextBox 66"/>
            <p:cNvSpPr txBox="1"/>
            <p:nvPr/>
          </p:nvSpPr>
          <p:spPr>
            <a:xfrm>
              <a:off x="3423049" y="5958843"/>
              <a:ext cx="163206" cy="369332"/>
            </a:xfrm>
            <a:prstGeom prst="rect">
              <a:avLst/>
            </a:prstGeom>
            <a:noFill/>
          </p:spPr>
          <p:txBody>
            <a:bodyPr wrap="none" lIns="0" tIns="0" rIns="0" bIns="0" rtlCol="0">
              <a:spAutoFit/>
            </a:bodyPr>
            <a:lstStyle/>
            <a:p>
              <a:pPr defTabSz="543377"/>
              <a:r>
                <a:rPr lang="en-US" sz="2000" dirty="0">
                  <a:solidFill>
                    <a:srgbClr val="324353"/>
                  </a:solidFill>
                  <a:latin typeface="Gill Sans Light"/>
                  <a:cs typeface="Gill Sans Light"/>
                </a:rPr>
                <a:t>...</a:t>
              </a:r>
            </a:p>
          </p:txBody>
        </p:sp>
        <p:sp>
          <p:nvSpPr>
            <p:cNvPr id="68" name="Freeform 67"/>
            <p:cNvSpPr/>
            <p:nvPr/>
          </p:nvSpPr>
          <p:spPr>
            <a:xfrm>
              <a:off x="3396313" y="2189075"/>
              <a:ext cx="2255832" cy="1332116"/>
            </a:xfrm>
            <a:custGeom>
              <a:avLst/>
              <a:gdLst>
                <a:gd name="connsiteX0" fmla="*/ 0 w 3651151"/>
                <a:gd name="connsiteY0" fmla="*/ 0 h 1968595"/>
                <a:gd name="connsiteX1" fmla="*/ 1238217 w 3651151"/>
                <a:gd name="connsiteY1" fmla="*/ 0 h 1968595"/>
                <a:gd name="connsiteX2" fmla="*/ 2158942 w 3651151"/>
                <a:gd name="connsiteY2" fmla="*/ 1968595 h 1968595"/>
                <a:gd name="connsiteX3" fmla="*/ 3651151 w 3651151"/>
                <a:gd name="connsiteY3" fmla="*/ 1952719 h 1968595"/>
                <a:gd name="connsiteX4" fmla="*/ 3651151 w 3651151"/>
                <a:gd name="connsiteY4" fmla="*/ 1952719 h 1968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1151" h="1968595">
                  <a:moveTo>
                    <a:pt x="0" y="0"/>
                  </a:moveTo>
                  <a:lnTo>
                    <a:pt x="1238217" y="0"/>
                  </a:lnTo>
                  <a:lnTo>
                    <a:pt x="2158942" y="1968595"/>
                  </a:lnTo>
                  <a:lnTo>
                    <a:pt x="3651151" y="1952719"/>
                  </a:lnTo>
                  <a:lnTo>
                    <a:pt x="3651151" y="1952719"/>
                  </a:lnTo>
                </a:path>
              </a:pathLst>
            </a:custGeom>
            <a:ln w="50800">
              <a:solidFill>
                <a:schemeClr val="tx2"/>
              </a:solidFil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543377"/>
              <a:endParaRPr lang="en-US" sz="2200">
                <a:solidFill>
                  <a:srgbClr val="FFFFFF"/>
                </a:solidFill>
                <a:latin typeface="Gill Sans Light"/>
                <a:cs typeface="Gill Sans Light"/>
              </a:endParaRPr>
            </a:p>
          </p:txBody>
        </p:sp>
        <p:cxnSp>
          <p:nvCxnSpPr>
            <p:cNvPr id="70" name="Straight Connector 69"/>
            <p:cNvCxnSpPr/>
            <p:nvPr/>
          </p:nvCxnSpPr>
          <p:spPr>
            <a:xfrm flipV="1">
              <a:off x="3402562" y="3737434"/>
              <a:ext cx="2249584" cy="9358"/>
            </a:xfrm>
            <a:prstGeom prst="line">
              <a:avLst/>
            </a:prstGeom>
            <a:ln w="50800" cmpd="sng">
              <a:solidFill>
                <a:schemeClr val="accent1">
                  <a:lumMod val="75000"/>
                </a:schemeClr>
              </a:solidFill>
              <a:prstDash val="solid"/>
              <a:tailEnd type="oval"/>
            </a:ln>
            <a:effectLst/>
          </p:spPr>
          <p:style>
            <a:lnRef idx="2">
              <a:schemeClr val="accent1"/>
            </a:lnRef>
            <a:fillRef idx="0">
              <a:schemeClr val="accent1"/>
            </a:fillRef>
            <a:effectRef idx="1">
              <a:schemeClr val="accent1"/>
            </a:effectRef>
            <a:fontRef idx="minor">
              <a:schemeClr val="tx1"/>
            </a:fontRef>
          </p:style>
        </p:cxnSp>
        <p:sp>
          <p:nvSpPr>
            <p:cNvPr id="72" name="Freeform 71"/>
            <p:cNvSpPr/>
            <p:nvPr/>
          </p:nvSpPr>
          <p:spPr>
            <a:xfrm>
              <a:off x="3396313" y="3972391"/>
              <a:ext cx="2255833" cy="1256916"/>
            </a:xfrm>
            <a:custGeom>
              <a:avLst/>
              <a:gdLst>
                <a:gd name="connsiteX0" fmla="*/ 0 w 3984517"/>
                <a:gd name="connsiteY0" fmla="*/ 1857465 h 1857465"/>
                <a:gd name="connsiteX1" fmla="*/ 1365213 w 3984517"/>
                <a:gd name="connsiteY1" fmla="*/ 1857465 h 1857465"/>
                <a:gd name="connsiteX2" fmla="*/ 2190691 w 3984517"/>
                <a:gd name="connsiteY2" fmla="*/ 0 h 1857465"/>
                <a:gd name="connsiteX3" fmla="*/ 3984517 w 3984517"/>
                <a:gd name="connsiteY3" fmla="*/ 0 h 1857465"/>
                <a:gd name="connsiteX4" fmla="*/ 3984517 w 3984517"/>
                <a:gd name="connsiteY4" fmla="*/ 0 h 1857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4517" h="1857465">
                  <a:moveTo>
                    <a:pt x="0" y="1857465"/>
                  </a:moveTo>
                  <a:lnTo>
                    <a:pt x="1365213" y="1857465"/>
                  </a:lnTo>
                  <a:lnTo>
                    <a:pt x="2190691" y="0"/>
                  </a:lnTo>
                  <a:lnTo>
                    <a:pt x="3984517" y="0"/>
                  </a:lnTo>
                  <a:lnTo>
                    <a:pt x="3984517" y="0"/>
                  </a:lnTo>
                </a:path>
              </a:pathLst>
            </a:custGeom>
            <a:ln w="50800">
              <a:solidFill>
                <a:schemeClr val="accent1">
                  <a:lumMod val="50000"/>
                </a:schemeClr>
              </a:solidFill>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543377"/>
              <a:endParaRPr lang="en-US" sz="2200">
                <a:solidFill>
                  <a:srgbClr val="FFFFFF"/>
                </a:solidFill>
                <a:latin typeface="Gill Sans Light"/>
                <a:cs typeface="Gill Sans Light"/>
              </a:endParaRPr>
            </a:p>
          </p:txBody>
        </p:sp>
      </p:grpSp>
      <p:grpSp>
        <p:nvGrpSpPr>
          <p:cNvPr id="9" name="Group 8"/>
          <p:cNvGrpSpPr/>
          <p:nvPr/>
        </p:nvGrpSpPr>
        <p:grpSpPr>
          <a:xfrm>
            <a:off x="5141564" y="1633493"/>
            <a:ext cx="2122110" cy="2866059"/>
            <a:chOff x="6169878" y="2200891"/>
            <a:chExt cx="2546532" cy="3439271"/>
          </a:xfrm>
        </p:grpSpPr>
        <p:sp>
          <p:nvSpPr>
            <p:cNvPr id="107" name="TextBox 106"/>
            <p:cNvSpPr txBox="1"/>
            <p:nvPr/>
          </p:nvSpPr>
          <p:spPr>
            <a:xfrm>
              <a:off x="6511691" y="2200891"/>
              <a:ext cx="1037754" cy="313932"/>
            </a:xfrm>
            <a:prstGeom prst="rect">
              <a:avLst/>
            </a:prstGeom>
            <a:noFill/>
          </p:spPr>
          <p:txBody>
            <a:bodyPr wrap="none" lIns="0" tIns="0" rIns="0" bIns="0" rtlCol="0">
              <a:spAutoFit/>
            </a:bodyPr>
            <a:lstStyle/>
            <a:p>
              <a:pPr algn="ctr" defTabSz="543377"/>
              <a:r>
                <a:rPr lang="en-US" sz="1700" dirty="0">
                  <a:solidFill>
                    <a:srgbClr val="324353"/>
                  </a:solidFill>
                  <a:latin typeface="Gill Sans Light"/>
                  <a:cs typeface="Gill Sans Light"/>
                </a:rPr>
                <a:t>Local </a:t>
              </a:r>
              <a:r>
                <a:rPr lang="en-US" sz="1700" dirty="0" err="1">
                  <a:solidFill>
                    <a:srgbClr val="324353"/>
                  </a:solidFill>
                  <a:latin typeface="Gill Sans Light"/>
                  <a:cs typeface="Gill Sans Light"/>
                </a:rPr>
                <a:t>Dev</a:t>
              </a:r>
              <a:endParaRPr lang="en-US" sz="1700" dirty="0">
                <a:solidFill>
                  <a:srgbClr val="324353"/>
                </a:solidFill>
                <a:latin typeface="Gill Sans Light"/>
                <a:cs typeface="Gill Sans Light"/>
              </a:endParaRPr>
            </a:p>
          </p:txBody>
        </p:sp>
        <p:grpSp>
          <p:nvGrpSpPr>
            <p:cNvPr id="6" name="Group 5"/>
            <p:cNvGrpSpPr/>
            <p:nvPr/>
          </p:nvGrpSpPr>
          <p:grpSpPr>
            <a:xfrm>
              <a:off x="6169878" y="2693990"/>
              <a:ext cx="2327350" cy="2105604"/>
              <a:chOff x="6365701" y="2693990"/>
              <a:chExt cx="2327350" cy="2105604"/>
            </a:xfrm>
          </p:grpSpPr>
          <p:sp>
            <p:nvSpPr>
              <p:cNvPr id="110" name="Parallelogram 109"/>
              <p:cNvSpPr/>
              <p:nvPr/>
            </p:nvSpPr>
            <p:spPr bwMode="auto">
              <a:xfrm flipH="1">
                <a:off x="6619694" y="2693990"/>
                <a:ext cx="2073357" cy="2105604"/>
              </a:xfrm>
              <a:prstGeom prst="parallelogram">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5" name="Rectangle 4"/>
              <p:cNvSpPr/>
              <p:nvPr/>
            </p:nvSpPr>
            <p:spPr bwMode="auto">
              <a:xfrm>
                <a:off x="6365701" y="2693990"/>
                <a:ext cx="1015973" cy="210560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grpSp>
          <p:nvGrpSpPr>
            <p:cNvPr id="8" name="Group 7"/>
            <p:cNvGrpSpPr/>
            <p:nvPr/>
          </p:nvGrpSpPr>
          <p:grpSpPr>
            <a:xfrm>
              <a:off x="6169878" y="4919409"/>
              <a:ext cx="2546532" cy="720753"/>
              <a:chOff x="6169878" y="4919409"/>
              <a:chExt cx="2546532" cy="720753"/>
            </a:xfrm>
          </p:grpSpPr>
          <p:grpSp>
            <p:nvGrpSpPr>
              <p:cNvPr id="36" name="Group 35"/>
              <p:cNvGrpSpPr/>
              <p:nvPr/>
            </p:nvGrpSpPr>
            <p:grpSpPr>
              <a:xfrm>
                <a:off x="6169878" y="4919409"/>
                <a:ext cx="2546532" cy="720753"/>
                <a:chOff x="6365701" y="2693990"/>
                <a:chExt cx="2327350" cy="2105604"/>
              </a:xfrm>
            </p:grpSpPr>
            <p:sp>
              <p:nvSpPr>
                <p:cNvPr id="37" name="Parallelogram 36"/>
                <p:cNvSpPr/>
                <p:nvPr/>
              </p:nvSpPr>
              <p:spPr bwMode="auto">
                <a:xfrm flipH="1">
                  <a:off x="6619694" y="2693990"/>
                  <a:ext cx="2073357" cy="2105604"/>
                </a:xfrm>
                <a:prstGeom prst="parallelogram">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sp>
              <p:nvSpPr>
                <p:cNvPr id="38" name="Rectangle 37"/>
                <p:cNvSpPr/>
                <p:nvPr/>
              </p:nvSpPr>
              <p:spPr bwMode="auto">
                <a:xfrm>
                  <a:off x="6365701" y="2693990"/>
                  <a:ext cx="1015973" cy="210560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sp>
            <p:nvSpPr>
              <p:cNvPr id="3" name="TextBox 2"/>
              <p:cNvSpPr txBox="1"/>
              <p:nvPr/>
            </p:nvSpPr>
            <p:spPr>
              <a:xfrm>
                <a:off x="6764908" y="5111482"/>
                <a:ext cx="898646" cy="313932"/>
              </a:xfrm>
              <a:prstGeom prst="rect">
                <a:avLst/>
              </a:prstGeom>
              <a:noFill/>
            </p:spPr>
            <p:txBody>
              <a:bodyPr wrap="none" lIns="0" tIns="0" rIns="0" bIns="0" rtlCol="0">
                <a:spAutoFit/>
              </a:bodyPr>
              <a:lstStyle/>
              <a:p>
                <a:pPr defTabSz="543377"/>
                <a:r>
                  <a:rPr lang="en-US" sz="1700" dirty="0">
                    <a:solidFill>
                      <a:srgbClr val="FFFFFF"/>
                    </a:solidFill>
                    <a:latin typeface="Gill Sans Light"/>
                    <a:cs typeface="Gill Sans Light"/>
                  </a:rPr>
                  <a:t>Chef DK</a:t>
                </a:r>
              </a:p>
            </p:txBody>
          </p:sp>
        </p:grpSp>
        <p:grpSp>
          <p:nvGrpSpPr>
            <p:cNvPr id="53" name="Group 52"/>
            <p:cNvGrpSpPr/>
            <p:nvPr/>
          </p:nvGrpSpPr>
          <p:grpSpPr>
            <a:xfrm>
              <a:off x="6374658" y="2941949"/>
              <a:ext cx="1588792" cy="1573029"/>
              <a:chOff x="1195382" y="3150914"/>
              <a:chExt cx="3356879" cy="3323573"/>
            </a:xfrm>
          </p:grpSpPr>
          <p:pic>
            <p:nvPicPr>
              <p:cNvPr id="57" name="Picture 56"/>
              <p:cNvPicPr>
                <a:picLocks noChangeAspect="1"/>
              </p:cNvPicPr>
              <p:nvPr/>
            </p:nvPicPr>
            <p:blipFill>
              <a:blip r:embed="rId12"/>
              <a:stretch>
                <a:fillRect/>
              </a:stretch>
            </p:blipFill>
            <p:spPr>
              <a:xfrm>
                <a:off x="2524770" y="3150914"/>
                <a:ext cx="850579" cy="874206"/>
              </a:xfrm>
              <a:prstGeom prst="rect">
                <a:avLst/>
              </a:prstGeom>
            </p:spPr>
          </p:pic>
          <p:sp>
            <p:nvSpPr>
              <p:cNvPr id="58" name="TextBox 57"/>
              <p:cNvSpPr txBox="1"/>
              <p:nvPr/>
            </p:nvSpPr>
            <p:spPr>
              <a:xfrm>
                <a:off x="2458825" y="4095424"/>
                <a:ext cx="975239"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Model</a:t>
                </a:r>
              </a:p>
            </p:txBody>
          </p:sp>
          <p:sp>
            <p:nvSpPr>
              <p:cNvPr id="59" name="TextBox 58"/>
              <p:cNvSpPr txBox="1"/>
              <p:nvPr/>
            </p:nvSpPr>
            <p:spPr>
              <a:xfrm>
                <a:off x="1363214" y="6006281"/>
                <a:ext cx="743956"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Build</a:t>
                </a:r>
              </a:p>
            </p:txBody>
          </p:sp>
          <p:pic>
            <p:nvPicPr>
              <p:cNvPr id="60" name="Picture 59"/>
              <p:cNvPicPr>
                <a:picLocks noChangeAspect="1"/>
              </p:cNvPicPr>
              <p:nvPr/>
            </p:nvPicPr>
            <p:blipFill>
              <a:blip r:embed="rId13"/>
              <a:stretch>
                <a:fillRect/>
              </a:stretch>
            </p:blipFill>
            <p:spPr>
              <a:xfrm>
                <a:off x="1195382" y="5068962"/>
                <a:ext cx="1086851" cy="874207"/>
              </a:xfrm>
              <a:prstGeom prst="rect">
                <a:avLst/>
              </a:prstGeom>
            </p:spPr>
          </p:pic>
          <p:sp>
            <p:nvSpPr>
              <p:cNvPr id="61" name="TextBox 60"/>
              <p:cNvSpPr txBox="1"/>
              <p:nvPr/>
            </p:nvSpPr>
            <p:spPr>
              <a:xfrm>
                <a:off x="3855512" y="6006281"/>
                <a:ext cx="617770" cy="468206"/>
              </a:xfrm>
              <a:prstGeom prst="rect">
                <a:avLst/>
              </a:prstGeom>
              <a:noFill/>
            </p:spPr>
            <p:txBody>
              <a:bodyPr wrap="none" lIns="0" tIns="0" rIns="0" bIns="0" rtlCol="0">
                <a:spAutoFit/>
              </a:bodyPr>
              <a:lstStyle/>
              <a:p>
                <a:pPr algn="ctr" defTabSz="543377"/>
                <a:r>
                  <a:rPr lang="en-US" sz="1200" dirty="0">
                    <a:solidFill>
                      <a:srgbClr val="FFFFFF"/>
                    </a:solidFill>
                    <a:latin typeface="Gill Sans Light"/>
                    <a:cs typeface="Gill Sans Light"/>
                  </a:rPr>
                  <a:t>Test</a:t>
                </a:r>
              </a:p>
            </p:txBody>
          </p:sp>
          <p:pic>
            <p:nvPicPr>
              <p:cNvPr id="69" name="Picture 68"/>
              <p:cNvPicPr>
                <a:picLocks noChangeAspect="1"/>
              </p:cNvPicPr>
              <p:nvPr/>
            </p:nvPicPr>
            <p:blipFill>
              <a:blip r:embed="rId14"/>
              <a:stretch>
                <a:fillRect/>
              </a:stretch>
            </p:blipFill>
            <p:spPr>
              <a:xfrm>
                <a:off x="3772565" y="5072904"/>
                <a:ext cx="779696" cy="874206"/>
              </a:xfrm>
              <a:prstGeom prst="rect">
                <a:avLst/>
              </a:prstGeom>
            </p:spPr>
          </p:pic>
          <p:pic>
            <p:nvPicPr>
              <p:cNvPr id="71" name="Picture 70"/>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8197412">
                <a:off x="3646114" y="3781233"/>
                <a:ext cx="581362" cy="1171405"/>
              </a:xfrm>
              <a:prstGeom prst="rect">
                <a:avLst/>
              </a:prstGeom>
            </p:spPr>
          </p:pic>
          <p:pic>
            <p:nvPicPr>
              <p:cNvPr id="73" name="Picture 72"/>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11866241">
                <a:off x="1619123" y="3793453"/>
                <a:ext cx="581362" cy="1171405"/>
              </a:xfrm>
              <a:prstGeom prst="rect">
                <a:avLst/>
              </a:prstGeom>
            </p:spPr>
          </p:pic>
          <p:pic>
            <p:nvPicPr>
              <p:cNvPr id="74" name="Picture 73"/>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rot="4303664">
                <a:off x="2681338" y="5557551"/>
                <a:ext cx="581362" cy="1171405"/>
              </a:xfrm>
              <a:prstGeom prst="rect">
                <a:avLst/>
              </a:prstGeom>
            </p:spPr>
          </p:pic>
        </p:grpSp>
        <p:sp>
          <p:nvSpPr>
            <p:cNvPr id="95" name="Left Arrow 94"/>
            <p:cNvSpPr/>
            <p:nvPr/>
          </p:nvSpPr>
          <p:spPr bwMode="auto">
            <a:xfrm rot="10800000">
              <a:off x="8410570" y="4494538"/>
              <a:ext cx="203200" cy="150659"/>
            </a:xfrm>
            <a:prstGeom prst="leftArrow">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761689"/>
              <a:endParaRPr lang="en-US" sz="2000" dirty="0" err="1">
                <a:gradFill>
                  <a:gsLst>
                    <a:gs pos="0">
                      <a:srgbClr val="FFFFFF"/>
                    </a:gs>
                    <a:gs pos="100000">
                      <a:srgbClr val="FFFFFF"/>
                    </a:gs>
                  </a:gsLst>
                  <a:lin ang="5400000" scaled="0"/>
                </a:gradFill>
                <a:latin typeface="Gill Sans Light"/>
                <a:cs typeface="Gill Sans Light"/>
              </a:endParaRPr>
            </a:p>
          </p:txBody>
        </p:sp>
        <p:grpSp>
          <p:nvGrpSpPr>
            <p:cNvPr id="96" name="Group 95"/>
            <p:cNvGrpSpPr/>
            <p:nvPr/>
          </p:nvGrpSpPr>
          <p:grpSpPr>
            <a:xfrm rot="2700000">
              <a:off x="8216177" y="4470437"/>
              <a:ext cx="84500" cy="137843"/>
              <a:chOff x="12376238" y="865970"/>
              <a:chExt cx="910803" cy="1485781"/>
            </a:xfrm>
            <a:solidFill>
              <a:schemeClr val="bg1"/>
            </a:solidFill>
          </p:grpSpPr>
          <p:sp>
            <p:nvSpPr>
              <p:cNvPr id="97" name="Rectangle 96"/>
              <p:cNvSpPr/>
              <p:nvPr/>
            </p:nvSpPr>
            <p:spPr>
              <a:xfrm>
                <a:off x="12857166" y="865970"/>
                <a:ext cx="429875" cy="1459777"/>
              </a:xfrm>
              <a:prstGeom prst="rect">
                <a:avLst/>
              </a:prstGeom>
              <a:grpFill/>
              <a:ln w="38100" cmpd="sng">
                <a:noFill/>
                <a:prstDash val="soli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543377"/>
                <a:endParaRPr lang="en-US" sz="2200">
                  <a:solidFill>
                    <a:srgbClr val="FFFFFF"/>
                  </a:solidFill>
                  <a:latin typeface="Gill Sans Light"/>
                  <a:cs typeface="Gill Sans Light"/>
                </a:endParaRPr>
              </a:p>
            </p:txBody>
          </p:sp>
          <p:sp>
            <p:nvSpPr>
              <p:cNvPr id="98" name="Rectangle 97"/>
              <p:cNvSpPr/>
              <p:nvPr/>
            </p:nvSpPr>
            <p:spPr>
              <a:xfrm rot="5400000">
                <a:off x="12616701" y="1681413"/>
                <a:ext cx="429875" cy="910801"/>
              </a:xfrm>
              <a:prstGeom prst="rect">
                <a:avLst/>
              </a:prstGeom>
              <a:grpFill/>
              <a:ln w="38100" cmpd="sng">
                <a:noFill/>
                <a:prstDash val="solid"/>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543377"/>
                <a:endParaRPr lang="en-US" sz="2200">
                  <a:solidFill>
                    <a:srgbClr val="FFFFFF"/>
                  </a:solidFill>
                  <a:latin typeface="Gill Sans Light"/>
                  <a:cs typeface="Gill Sans Light"/>
                </a:endParaRPr>
              </a:p>
            </p:txBody>
          </p:sp>
        </p:grpSp>
      </p:grpSp>
    </p:spTree>
    <p:extLst>
      <p:ext uri="{BB962C8B-B14F-4D97-AF65-F5344CB8AC3E}">
        <p14:creationId xmlns:p14="http://schemas.microsoft.com/office/powerpoint/2010/main" val="351325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Describe Infrastructure as Code</a:t>
            </a:r>
            <a:endParaRPr lang="en-US" dirty="0"/>
          </a:p>
        </p:txBody>
      </p:sp>
      <p:sp>
        <p:nvSpPr>
          <p:cNvPr id="3" name="Text Placeholder 2"/>
          <p:cNvSpPr>
            <a:spLocks noGrp="1"/>
          </p:cNvSpPr>
          <p:nvPr>
            <p:ph type="body" sz="quarter" idx="10"/>
          </p:nvPr>
        </p:nvSpPr>
        <p:spPr/>
        <p:txBody>
          <a:bodyPr>
            <a:normAutofit fontScale="62500" lnSpcReduction="20000"/>
          </a:bodyPr>
          <a:lstStyle/>
          <a:p>
            <a:pPr marL="0" indent="0">
              <a:buNone/>
            </a:pPr>
            <a:r>
              <a:rPr lang="en-US" sz="2700" dirty="0" err="1">
                <a:solidFill>
                  <a:srgbClr val="000000"/>
                </a:solidFill>
                <a:latin typeface="Courier New"/>
                <a:cs typeface="Courier New"/>
              </a:rPr>
              <a:t>httpd_service</a:t>
            </a:r>
            <a:r>
              <a:rPr lang="en-US" sz="2700" dirty="0">
                <a:solidFill>
                  <a:srgbClr val="000000"/>
                </a:solidFill>
                <a:latin typeface="Courier New"/>
                <a:cs typeface="Courier New"/>
              </a:rPr>
              <a:t> </a:t>
            </a:r>
            <a:r>
              <a:rPr lang="en-US" sz="2700" dirty="0">
                <a:solidFill>
                  <a:srgbClr val="4E9A06"/>
                </a:solidFill>
                <a:latin typeface="Courier New"/>
                <a:cs typeface="Courier New"/>
              </a:rPr>
              <a:t>'customers'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err="1">
                <a:solidFill>
                  <a:srgbClr val="000000"/>
                </a:solidFill>
                <a:latin typeface="Courier New"/>
                <a:cs typeface="Courier New"/>
              </a:rPr>
              <a:t>mpm</a:t>
            </a:r>
            <a:r>
              <a:rPr lang="en-US" sz="2700" dirty="0">
                <a:solidFill>
                  <a:srgbClr val="000000"/>
                </a:solidFill>
                <a:latin typeface="Courier New"/>
                <a:cs typeface="Courier New"/>
              </a:rPr>
              <a:t> </a:t>
            </a:r>
            <a:r>
              <a:rPr lang="en-US" sz="2700" dirty="0">
                <a:solidFill>
                  <a:srgbClr val="4E9A06"/>
                </a:solidFill>
                <a:latin typeface="Courier New"/>
                <a:cs typeface="Courier New"/>
              </a:rPr>
              <a:t>'</a:t>
            </a:r>
            <a:r>
              <a:rPr lang="en-US" sz="2700" dirty="0" err="1">
                <a:solidFill>
                  <a:srgbClr val="4E9A06"/>
                </a:solidFill>
                <a:latin typeface="Courier New"/>
                <a:cs typeface="Courier New"/>
              </a:rPr>
              <a:t>prefork</a:t>
            </a:r>
            <a:r>
              <a:rPr lang="en-US" sz="2700" dirty="0">
                <a:solidFill>
                  <a:srgbClr val="4E9A06"/>
                </a:solidFill>
                <a:latin typeface="Courier New"/>
                <a:cs typeface="Courier New"/>
              </a:rPr>
              <a:t>'</a:t>
            </a:r>
          </a:p>
          <a:p>
            <a:pPr marL="0" indent="0">
              <a:buNone/>
            </a:pPr>
            <a:r>
              <a:rPr lang="en-US" sz="2700" dirty="0">
                <a:latin typeface="Courier New"/>
                <a:cs typeface="Courier New"/>
              </a:rPr>
              <a:t>  </a:t>
            </a:r>
            <a:r>
              <a:rPr lang="en-US" sz="2700" dirty="0">
                <a:solidFill>
                  <a:srgbClr val="000000"/>
                </a:solidFill>
                <a:latin typeface="Courier New"/>
                <a:cs typeface="Courier New"/>
              </a:rPr>
              <a:t>action </a:t>
            </a:r>
            <a:r>
              <a:rPr lang="en-US" sz="2700" b="1" dirty="0">
                <a:solidFill>
                  <a:srgbClr val="CE5C00"/>
                </a:solidFill>
                <a:latin typeface="Courier New"/>
                <a:cs typeface="Courier New"/>
              </a:rPr>
              <a:t>[</a:t>
            </a:r>
            <a:r>
              <a:rPr lang="en-US" sz="2700" b="1" dirty="0">
                <a:solidFill>
                  <a:srgbClr val="4E9A06"/>
                </a:solidFill>
                <a:latin typeface="Courier New"/>
                <a:cs typeface="Courier New"/>
              </a:rPr>
              <a:t>:create</a:t>
            </a:r>
            <a:r>
              <a:rPr lang="en-US" sz="2700" b="1" dirty="0">
                <a:solidFill>
                  <a:srgbClr val="000000"/>
                </a:solidFill>
                <a:latin typeface="Courier New"/>
                <a:cs typeface="Courier New"/>
              </a:rPr>
              <a:t>, </a:t>
            </a:r>
            <a:r>
              <a:rPr lang="en-US" sz="2700" b="1" dirty="0">
                <a:solidFill>
                  <a:srgbClr val="4E9A06"/>
                </a:solidFill>
                <a:latin typeface="Courier New"/>
                <a:cs typeface="Courier New"/>
              </a:rPr>
              <a:t>:start</a:t>
            </a:r>
            <a:r>
              <a:rPr lang="en-US" sz="2700" b="1" dirty="0">
                <a:solidFill>
                  <a:srgbClr val="CE5C00"/>
                </a:solidFill>
                <a:latin typeface="Courier New"/>
                <a:cs typeface="Courier New"/>
              </a:rPr>
              <a:t>]</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r>
              <a:rPr lang="en-US" sz="2700" dirty="0" err="1">
                <a:solidFill>
                  <a:srgbClr val="000000"/>
                </a:solidFill>
                <a:latin typeface="Courier New"/>
                <a:cs typeface="Courier New"/>
              </a:rPr>
              <a:t>httpd_config</a:t>
            </a:r>
            <a:r>
              <a:rPr lang="en-US" sz="2700" dirty="0">
                <a:solidFill>
                  <a:srgbClr val="000000"/>
                </a:solidFill>
                <a:latin typeface="Courier New"/>
                <a:cs typeface="Courier New"/>
              </a:rPr>
              <a:t> </a:t>
            </a:r>
            <a:r>
              <a:rPr lang="en-US" sz="2700" dirty="0">
                <a:solidFill>
                  <a:srgbClr val="4E9A06"/>
                </a:solidFill>
                <a:latin typeface="Courier New"/>
                <a:cs typeface="Courier New"/>
              </a:rPr>
              <a:t>'customers'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a:solidFill>
                  <a:srgbClr val="000000"/>
                </a:solidFill>
                <a:latin typeface="Courier New"/>
                <a:cs typeface="Courier New"/>
              </a:rPr>
              <a:t>instance </a:t>
            </a:r>
            <a:r>
              <a:rPr lang="en-US" sz="2700" dirty="0">
                <a:solidFill>
                  <a:srgbClr val="4E9A06"/>
                </a:solidFill>
                <a:latin typeface="Courier New"/>
                <a:cs typeface="Courier New"/>
              </a:rPr>
              <a:t>'customers'</a:t>
            </a:r>
          </a:p>
          <a:p>
            <a:pPr marL="0" indent="0">
              <a:buNone/>
            </a:pPr>
            <a:r>
              <a:rPr lang="en-US" sz="2700" dirty="0">
                <a:latin typeface="Courier New"/>
                <a:cs typeface="Courier New"/>
              </a:rPr>
              <a:t>  </a:t>
            </a:r>
            <a:r>
              <a:rPr lang="en-US" sz="2700" dirty="0">
                <a:solidFill>
                  <a:srgbClr val="000000"/>
                </a:solidFill>
                <a:latin typeface="Courier New"/>
                <a:cs typeface="Courier New"/>
              </a:rPr>
              <a:t>source </a:t>
            </a:r>
            <a:r>
              <a:rPr lang="en-US" sz="2700" dirty="0">
                <a:solidFill>
                  <a:srgbClr val="4E9A06"/>
                </a:solidFill>
                <a:latin typeface="Courier New"/>
                <a:cs typeface="Courier New"/>
              </a:rPr>
              <a:t>'</a:t>
            </a:r>
            <a:r>
              <a:rPr lang="en-US" sz="2700" dirty="0" err="1">
                <a:solidFill>
                  <a:srgbClr val="4E9A06"/>
                </a:solidFill>
                <a:latin typeface="Courier New"/>
                <a:cs typeface="Courier New"/>
              </a:rPr>
              <a:t>customers.conf.erb</a:t>
            </a:r>
            <a:r>
              <a:rPr lang="en-US" sz="2700" dirty="0">
                <a:solidFill>
                  <a:srgbClr val="4E9A06"/>
                </a:solidFill>
                <a:latin typeface="Courier New"/>
                <a:cs typeface="Courier New"/>
              </a:rPr>
              <a:t>'</a:t>
            </a:r>
          </a:p>
          <a:p>
            <a:pPr marL="0" indent="0">
              <a:buNone/>
            </a:pPr>
            <a:r>
              <a:rPr lang="en-US" sz="2700" dirty="0">
                <a:latin typeface="Courier New"/>
                <a:cs typeface="Courier New"/>
              </a:rPr>
              <a:t>  </a:t>
            </a:r>
            <a:r>
              <a:rPr lang="en-US" sz="2700" dirty="0">
                <a:solidFill>
                  <a:srgbClr val="000000"/>
                </a:solidFill>
                <a:latin typeface="Courier New"/>
                <a:cs typeface="Courier New"/>
              </a:rPr>
              <a:t>notifies </a:t>
            </a:r>
            <a:r>
              <a:rPr lang="en-US" sz="2700" dirty="0">
                <a:solidFill>
                  <a:srgbClr val="4E9A06"/>
                </a:solidFill>
                <a:latin typeface="Courier New"/>
                <a:cs typeface="Courier New"/>
              </a:rPr>
              <a:t>:restart</a:t>
            </a:r>
            <a:r>
              <a:rPr lang="en-US" sz="2700" b="1" dirty="0">
                <a:solidFill>
                  <a:srgbClr val="000000"/>
                </a:solidFill>
                <a:latin typeface="Courier New"/>
                <a:cs typeface="Courier New"/>
              </a:rPr>
              <a:t>, </a:t>
            </a:r>
            <a:r>
              <a:rPr lang="en-US" sz="2700" b="1" dirty="0">
                <a:solidFill>
                  <a:srgbClr val="4E9A06"/>
                </a:solidFill>
                <a:latin typeface="Courier New"/>
                <a:cs typeface="Courier New"/>
              </a:rPr>
              <a:t>'</a:t>
            </a:r>
            <a:r>
              <a:rPr lang="en-US" sz="2700" b="1" dirty="0" err="1">
                <a:solidFill>
                  <a:srgbClr val="4E9A06"/>
                </a:solidFill>
                <a:latin typeface="Courier New"/>
                <a:cs typeface="Courier New"/>
              </a:rPr>
              <a:t>httpd_service</a:t>
            </a:r>
            <a:r>
              <a:rPr lang="en-US" sz="2700" b="1" dirty="0">
                <a:solidFill>
                  <a:srgbClr val="4E9A06"/>
                </a:solidFill>
                <a:latin typeface="Courier New"/>
                <a:cs typeface="Courier New"/>
              </a:rPr>
              <a:t>[customers]'</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r>
              <a:rPr lang="en-US" sz="2700" dirty="0">
                <a:solidFill>
                  <a:srgbClr val="000000"/>
                </a:solidFill>
                <a:latin typeface="Courier New"/>
                <a:cs typeface="Courier New"/>
              </a:rPr>
              <a:t>directory </a:t>
            </a:r>
            <a:r>
              <a:rPr lang="en-US" sz="2700" dirty="0">
                <a:solidFill>
                  <a:srgbClr val="4E9A06"/>
                </a:solidFill>
                <a:latin typeface="Courier New"/>
                <a:cs typeface="Courier New"/>
              </a:rPr>
              <a:t>'/</a:t>
            </a:r>
            <a:r>
              <a:rPr lang="en-US" sz="2700" dirty="0" err="1">
                <a:solidFill>
                  <a:srgbClr val="4E9A06"/>
                </a:solidFill>
                <a:latin typeface="Courier New"/>
                <a:cs typeface="Courier New"/>
              </a:rPr>
              <a:t>var</a:t>
            </a:r>
            <a:r>
              <a:rPr lang="en-US" sz="2700" dirty="0">
                <a:solidFill>
                  <a:srgbClr val="4E9A06"/>
                </a:solidFill>
                <a:latin typeface="Courier New"/>
                <a:cs typeface="Courier New"/>
              </a:rPr>
              <a:t>/www/customers/</a:t>
            </a:r>
            <a:r>
              <a:rPr lang="en-US" sz="2700" dirty="0" err="1">
                <a:solidFill>
                  <a:srgbClr val="4E9A06"/>
                </a:solidFill>
                <a:latin typeface="Courier New"/>
                <a:cs typeface="Courier New"/>
              </a:rPr>
              <a:t>public_html</a:t>
            </a:r>
            <a:r>
              <a:rPr lang="en-US" sz="2700" dirty="0">
                <a:solidFill>
                  <a:srgbClr val="4E9A06"/>
                </a:solidFill>
                <a:latin typeface="Courier New"/>
                <a:cs typeface="Courier New"/>
              </a:rPr>
              <a:t>' </a:t>
            </a:r>
            <a:r>
              <a:rPr lang="en-US" sz="2700" b="1" dirty="0">
                <a:solidFill>
                  <a:srgbClr val="204A87"/>
                </a:solidFill>
                <a:latin typeface="Courier New"/>
                <a:cs typeface="Courier New"/>
              </a:rPr>
              <a:t>do</a:t>
            </a:r>
          </a:p>
          <a:p>
            <a:pPr marL="0" indent="0">
              <a:buNone/>
            </a:pPr>
            <a:r>
              <a:rPr lang="en-US" sz="2700" dirty="0">
                <a:latin typeface="Courier New"/>
                <a:cs typeface="Courier New"/>
              </a:rPr>
              <a:t>  </a:t>
            </a:r>
            <a:r>
              <a:rPr lang="en-US" sz="2700" dirty="0">
                <a:solidFill>
                  <a:srgbClr val="000000"/>
                </a:solidFill>
                <a:latin typeface="Courier New"/>
                <a:cs typeface="Courier New"/>
              </a:rPr>
              <a:t>recursive </a:t>
            </a:r>
            <a:r>
              <a:rPr lang="en-US" sz="2700" b="1" dirty="0">
                <a:solidFill>
                  <a:srgbClr val="204A87"/>
                </a:solidFill>
                <a:latin typeface="Courier New"/>
                <a:cs typeface="Courier New"/>
              </a:rPr>
              <a:t>true</a:t>
            </a:r>
          </a:p>
          <a:p>
            <a:pPr marL="0" indent="0">
              <a:buNone/>
            </a:pPr>
            <a:r>
              <a:rPr lang="en-US" sz="2700" b="1" dirty="0">
                <a:solidFill>
                  <a:srgbClr val="204A87"/>
                </a:solidFill>
                <a:latin typeface="Courier New"/>
                <a:cs typeface="Courier New"/>
              </a:rPr>
              <a:t>end</a:t>
            </a:r>
          </a:p>
          <a:p>
            <a:pPr marL="0" indent="0">
              <a:buNone/>
            </a:pPr>
            <a:endParaRPr lang="en-US" sz="2700" dirty="0">
              <a:latin typeface="Courier New"/>
              <a:cs typeface="Courier New"/>
            </a:endParaRPr>
          </a:p>
          <a:p>
            <a:pPr marL="0" indent="0">
              <a:buNone/>
            </a:pPr>
            <a:endParaRPr lang="en-US" dirty="0">
              <a:latin typeface="Courier New"/>
              <a:cs typeface="Courier New"/>
            </a:endParaRPr>
          </a:p>
        </p:txBody>
      </p:sp>
    </p:spTree>
    <p:extLst>
      <p:ext uri="{BB962C8B-B14F-4D97-AF65-F5344CB8AC3E}">
        <p14:creationId xmlns:p14="http://schemas.microsoft.com/office/powerpoint/2010/main" val="220015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sz="3900" dirty="0" smtClean="0"/>
              <a:t>VP, Community Development at Chef</a:t>
            </a:r>
          </a:p>
          <a:p>
            <a:r>
              <a:rPr lang="en-US" sz="3900" dirty="0" smtClean="0"/>
              <a:t>Co-host of the Food Fight Show</a:t>
            </a:r>
          </a:p>
          <a:p>
            <a:r>
              <a:rPr lang="en-US" sz="3900" dirty="0" smtClean="0"/>
              <a:t>Co-organizer of </a:t>
            </a:r>
            <a:r>
              <a:rPr lang="en-US" sz="3900" dirty="0" err="1" smtClean="0"/>
              <a:t>DevOpsDC</a:t>
            </a:r>
            <a:r>
              <a:rPr lang="en-US" sz="3900" dirty="0" smtClean="0"/>
              <a:t> </a:t>
            </a:r>
            <a:r>
              <a:rPr lang="en-US" sz="3900" dirty="0" err="1" smtClean="0"/>
              <a:t>meetup</a:t>
            </a:r>
            <a:endParaRPr lang="en-US" sz="3900" dirty="0" smtClean="0"/>
          </a:p>
          <a:p>
            <a:r>
              <a:rPr lang="en-US" sz="3900" dirty="0" smtClean="0"/>
              <a:t>Occasional farmer – </a:t>
            </a:r>
            <a:r>
              <a:rPr lang="en-US" sz="3900" dirty="0" smtClean="0">
                <a:hlinkClick r:id="rId2"/>
              </a:rPr>
              <a:t>http://bit.ly/farmer-nathen</a:t>
            </a:r>
            <a:endParaRPr lang="en-US" sz="3900" dirty="0"/>
          </a:p>
          <a:p>
            <a:r>
              <a:rPr lang="en-US" sz="3900" dirty="0" smtClean="0"/>
              <a:t>Love Eggs – </a:t>
            </a:r>
            <a:r>
              <a:rPr lang="en-US" sz="3900" dirty="0" smtClean="0">
                <a:hlinkClick r:id="rId3"/>
              </a:rPr>
              <a:t>http://eggs.chef.io</a:t>
            </a:r>
            <a:endParaRPr lang="en-US" sz="3900" dirty="0" smtClean="0"/>
          </a:p>
          <a:p>
            <a:endParaRPr lang="en-US" sz="3900" dirty="0"/>
          </a:p>
          <a:p>
            <a:r>
              <a:rPr lang="en-US" sz="3900" dirty="0" smtClean="0"/>
              <a:t>@</a:t>
            </a:r>
            <a:r>
              <a:rPr lang="en-US" sz="3900" dirty="0" err="1" smtClean="0"/>
              <a:t>nathenharvey</a:t>
            </a:r>
            <a:endParaRPr lang="en-US" sz="3900" dirty="0" smtClean="0"/>
          </a:p>
          <a:p>
            <a:r>
              <a:rPr lang="en-US" sz="3900" dirty="0" err="1" smtClean="0"/>
              <a:t>nharvey@chef.io</a:t>
            </a:r>
            <a:endParaRPr lang="en-US" sz="3900"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spTree>
    <p:extLst>
      <p:ext uri="{BB962C8B-B14F-4D97-AF65-F5344CB8AC3E}">
        <p14:creationId xmlns:p14="http://schemas.microsoft.com/office/powerpoint/2010/main" val="28114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the Code</a:t>
            </a:r>
            <a:endParaRPr lang="en-US" dirty="0"/>
          </a:p>
        </p:txBody>
      </p:sp>
      <p:sp>
        <p:nvSpPr>
          <p:cNvPr id="3" name="Text Placeholder 2"/>
          <p:cNvSpPr>
            <a:spLocks noGrp="1"/>
          </p:cNvSpPr>
          <p:nvPr>
            <p:ph type="body" sz="quarter" idx="10"/>
          </p:nvPr>
        </p:nvSpPr>
        <p:spPr/>
        <p:txBody>
          <a:bodyPr>
            <a:normAutofit fontScale="77500" lnSpcReduction="20000"/>
          </a:bodyPr>
          <a:lstStyle/>
          <a:p>
            <a:pPr marL="0" indent="0">
              <a:buNone/>
            </a:pPr>
            <a:r>
              <a:rPr lang="en-US" sz="1700" dirty="0">
                <a:solidFill>
                  <a:srgbClr val="000000"/>
                </a:solidFill>
                <a:latin typeface="Courier New"/>
                <a:cs typeface="Courier New"/>
              </a:rPr>
              <a:t>describe </a:t>
            </a:r>
            <a:r>
              <a:rPr lang="en-US" sz="1700" dirty="0">
                <a:solidFill>
                  <a:srgbClr val="4E9A06"/>
                </a:solidFill>
                <a:latin typeface="Courier New"/>
                <a:cs typeface="Courier New"/>
              </a:rPr>
              <a:t>'apache::default'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context </a:t>
            </a:r>
            <a:r>
              <a:rPr lang="en-US" sz="1700" dirty="0">
                <a:solidFill>
                  <a:srgbClr val="4E9A06"/>
                </a:solidFill>
                <a:latin typeface="Courier New"/>
                <a:cs typeface="Courier New"/>
              </a:rPr>
              <a:t>'When all attributes are default, on an unspecified platform' </a:t>
            </a:r>
            <a:r>
              <a:rPr lang="en-US" sz="1700" b="1" dirty="0">
                <a:solidFill>
                  <a:srgbClr val="204A87"/>
                </a:solidFill>
                <a:latin typeface="Courier New"/>
                <a:cs typeface="Courier New"/>
              </a:rPr>
              <a:t>do</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let</a:t>
            </a:r>
            <a:r>
              <a:rPr lang="en-US" sz="1700" b="1" dirty="0">
                <a:solidFill>
                  <a:srgbClr val="000000"/>
                </a:solidFill>
                <a:latin typeface="Courier New"/>
                <a:cs typeface="Courier New"/>
              </a:rPr>
              <a:t>(</a:t>
            </a:r>
            <a:r>
              <a:rPr lang="en-US" sz="1700" b="1" dirty="0">
                <a:solidFill>
                  <a:srgbClr val="4E9A06"/>
                </a:solidFill>
                <a:latin typeface="Courier New"/>
                <a:cs typeface="Courier New"/>
              </a:rPr>
              <a:t>:</a:t>
            </a:r>
            <a:r>
              <a:rPr lang="en-US" sz="1700" b="1" dirty="0" err="1">
                <a:solidFill>
                  <a:srgbClr val="4E9A06"/>
                </a:solidFill>
                <a:latin typeface="Courier New"/>
                <a:cs typeface="Courier New"/>
              </a:rPr>
              <a:t>chef_run</a:t>
            </a:r>
            <a:r>
              <a:rPr lang="en-US" sz="1700" b="1" dirty="0">
                <a:solidFill>
                  <a:srgbClr val="000000"/>
                </a:solidFill>
                <a:latin typeface="Courier New"/>
                <a:cs typeface="Courier New"/>
              </a:rPr>
              <a:t>)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runner </a:t>
            </a:r>
            <a:r>
              <a:rPr lang="en-US" sz="1700" b="1" dirty="0">
                <a:solidFill>
                  <a:srgbClr val="CE5C00"/>
                </a:solidFill>
                <a:latin typeface="Courier New"/>
                <a:cs typeface="Courier New"/>
              </a:rPr>
              <a:t>= </a:t>
            </a:r>
            <a:r>
              <a:rPr lang="en-US" sz="1700" b="1" dirty="0" err="1">
                <a:solidFill>
                  <a:srgbClr val="000000"/>
                </a:solidFill>
                <a:latin typeface="Courier New"/>
                <a:cs typeface="Courier New"/>
              </a:rPr>
              <a:t>ChefSpec</a:t>
            </a:r>
            <a:r>
              <a:rPr lang="en-US" sz="1700" b="1" dirty="0">
                <a:solidFill>
                  <a:srgbClr val="CE5C00"/>
                </a:solidFill>
                <a:latin typeface="Courier New"/>
                <a:cs typeface="Courier New"/>
              </a:rPr>
              <a:t>::</a:t>
            </a:r>
            <a:r>
              <a:rPr lang="en-US" sz="1700" b="1" dirty="0" err="1">
                <a:solidFill>
                  <a:srgbClr val="000000"/>
                </a:solidFill>
                <a:latin typeface="Courier New"/>
                <a:cs typeface="Courier New"/>
              </a:rPr>
              <a:t>ServerRunner</a:t>
            </a:r>
            <a:r>
              <a:rPr lang="en-US" sz="1700" b="1" dirty="0" err="1">
                <a:solidFill>
                  <a:srgbClr val="CE5C00"/>
                </a:solidFill>
                <a:latin typeface="Courier New"/>
                <a:cs typeface="Courier New"/>
              </a:rPr>
              <a:t>.</a:t>
            </a:r>
            <a:r>
              <a:rPr lang="en-US" sz="1700" b="1" dirty="0" err="1">
                <a:solidFill>
                  <a:srgbClr val="000000"/>
                </a:solidFill>
                <a:latin typeface="Courier New"/>
                <a:cs typeface="Courier New"/>
              </a:rPr>
              <a:t>new</a:t>
            </a:r>
            <a:endParaRPr lang="en-US" sz="1700" b="1" dirty="0">
              <a:solidFill>
                <a:srgbClr val="000000"/>
              </a:solidFill>
              <a:latin typeface="Courier New"/>
              <a:cs typeface="Courier New"/>
            </a:endParaRPr>
          </a:p>
          <a:p>
            <a:pPr marL="0" indent="0">
              <a:buNone/>
            </a:pPr>
            <a:r>
              <a:rPr lang="en-US" sz="1700" dirty="0">
                <a:latin typeface="Courier New"/>
                <a:cs typeface="Courier New"/>
              </a:rPr>
              <a:t>      </a:t>
            </a:r>
            <a:r>
              <a:rPr lang="en-US" sz="1700" dirty="0" err="1">
                <a:solidFill>
                  <a:srgbClr val="000000"/>
                </a:solidFill>
                <a:latin typeface="Courier New"/>
                <a:cs typeface="Courier New"/>
              </a:rPr>
              <a:t>runner</a:t>
            </a:r>
            <a:r>
              <a:rPr lang="en-US" sz="1700" b="1" dirty="0" err="1">
                <a:solidFill>
                  <a:srgbClr val="CE5C00"/>
                </a:solidFill>
                <a:latin typeface="Courier New"/>
                <a:cs typeface="Courier New"/>
              </a:rPr>
              <a:t>.</a:t>
            </a:r>
            <a:r>
              <a:rPr lang="en-US" sz="1700" b="1" dirty="0" err="1">
                <a:solidFill>
                  <a:srgbClr val="000000"/>
                </a:solidFill>
                <a:latin typeface="Courier New"/>
                <a:cs typeface="Courier New"/>
              </a:rPr>
              <a:t>converge</a:t>
            </a:r>
            <a:r>
              <a:rPr lang="en-US" sz="1700" b="1" dirty="0">
                <a:solidFill>
                  <a:srgbClr val="000000"/>
                </a:solidFill>
                <a:latin typeface="Courier New"/>
                <a:cs typeface="Courier New"/>
              </a:rPr>
              <a:t>(</a:t>
            </a:r>
            <a:r>
              <a:rPr lang="en-US" sz="1700" b="1" dirty="0" err="1">
                <a:solidFill>
                  <a:srgbClr val="000000"/>
                </a:solidFill>
                <a:latin typeface="Courier New"/>
                <a:cs typeface="Courier New"/>
              </a:rPr>
              <a:t>described_recipe</a:t>
            </a:r>
            <a:r>
              <a:rPr lang="en-US" sz="1700" b="1" dirty="0">
                <a:solidFill>
                  <a:srgbClr val="000000"/>
                </a:solidFill>
                <a:latin typeface="Courier New"/>
                <a:cs typeface="Courier New"/>
              </a:rPr>
              <a:t>)</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it </a:t>
            </a:r>
            <a:r>
              <a:rPr lang="en-US" sz="1700" dirty="0">
                <a:solidFill>
                  <a:srgbClr val="4E9A06"/>
                </a:solidFill>
                <a:latin typeface="Courier New"/>
                <a:cs typeface="Courier New"/>
              </a:rPr>
              <a:t>'converges successfully'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expect </a:t>
            </a:r>
            <a:r>
              <a:rPr lang="en-US" sz="1700" b="1" dirty="0">
                <a:solidFill>
                  <a:srgbClr val="000000"/>
                </a:solidFill>
                <a:latin typeface="Courier New"/>
                <a:cs typeface="Courier New"/>
              </a:rPr>
              <a:t>{ </a:t>
            </a:r>
            <a:r>
              <a:rPr lang="en-US" sz="1700" b="1" dirty="0" err="1">
                <a:solidFill>
                  <a:srgbClr val="000000"/>
                </a:solidFill>
                <a:latin typeface="Courier New"/>
                <a:cs typeface="Courier New"/>
              </a:rPr>
              <a:t>chef_run</a:t>
            </a:r>
            <a:r>
              <a:rPr lang="en-US" sz="1700" b="1" dirty="0">
                <a:solidFill>
                  <a:srgbClr val="000000"/>
                </a:solidFill>
                <a:latin typeface="Courier New"/>
                <a:cs typeface="Courier New"/>
              </a:rPr>
              <a:t> }</a:t>
            </a:r>
            <a:r>
              <a:rPr lang="en-US" sz="1700" b="1" dirty="0">
                <a:solidFill>
                  <a:srgbClr val="CE5C00"/>
                </a:solidFill>
                <a:latin typeface="Courier New"/>
                <a:cs typeface="Courier New"/>
              </a:rPr>
              <a:t>.</a:t>
            </a:r>
            <a:r>
              <a:rPr lang="en-US" sz="1700" b="1" dirty="0" err="1">
                <a:solidFill>
                  <a:srgbClr val="000000"/>
                </a:solidFill>
                <a:latin typeface="Courier New"/>
                <a:cs typeface="Courier New"/>
              </a:rPr>
              <a:t>to_not</a:t>
            </a:r>
            <a:r>
              <a:rPr lang="en-US" sz="1700" b="1" dirty="0">
                <a:solidFill>
                  <a:srgbClr val="000000"/>
                </a:solidFill>
                <a:latin typeface="Courier New"/>
                <a:cs typeface="Courier New"/>
              </a:rPr>
              <a:t> </a:t>
            </a:r>
            <a:r>
              <a:rPr lang="en-US" sz="1700" b="1" dirty="0" err="1">
                <a:solidFill>
                  <a:srgbClr val="000000"/>
                </a:solidFill>
                <a:latin typeface="Courier New"/>
                <a:cs typeface="Courier New"/>
              </a:rPr>
              <a:t>raise_error</a:t>
            </a:r>
            <a:endParaRPr lang="en-US" sz="1700" b="1" dirty="0">
              <a:solidFill>
                <a:srgbClr val="000000"/>
              </a:solidFill>
              <a:latin typeface="Courier New"/>
              <a:cs typeface="Courier New"/>
            </a:endParaRP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endParaRPr lang="en-US" sz="1700" dirty="0">
              <a:latin typeface="Courier New"/>
              <a:cs typeface="Courier New"/>
            </a:endParaRPr>
          </a:p>
          <a:p>
            <a:pPr marL="0" indent="0">
              <a:buNone/>
            </a:pPr>
            <a:r>
              <a:rPr lang="en-US" sz="1700" dirty="0">
                <a:latin typeface="Courier New"/>
                <a:cs typeface="Courier New"/>
              </a:rPr>
              <a:t>    </a:t>
            </a:r>
            <a:r>
              <a:rPr lang="en-US" sz="1700" dirty="0">
                <a:solidFill>
                  <a:srgbClr val="000000"/>
                </a:solidFill>
                <a:latin typeface="Courier New"/>
                <a:cs typeface="Courier New"/>
              </a:rPr>
              <a:t>it </a:t>
            </a:r>
            <a:r>
              <a:rPr lang="en-US" sz="1700" dirty="0">
                <a:solidFill>
                  <a:srgbClr val="4E9A06"/>
                </a:solidFill>
                <a:latin typeface="Courier New"/>
                <a:cs typeface="Courier New"/>
              </a:rPr>
              <a:t>'installs apache' </a:t>
            </a:r>
            <a:r>
              <a:rPr lang="en-US" sz="1700" b="1" dirty="0">
                <a:solidFill>
                  <a:srgbClr val="204A87"/>
                </a:solidFill>
                <a:latin typeface="Courier New"/>
                <a:cs typeface="Courier New"/>
              </a:rPr>
              <a:t>do</a:t>
            </a:r>
          </a:p>
          <a:p>
            <a:pPr marL="0" indent="0">
              <a:buNone/>
            </a:pPr>
            <a:r>
              <a:rPr lang="en-US" sz="1700" dirty="0">
                <a:latin typeface="Courier New"/>
                <a:cs typeface="Courier New"/>
              </a:rPr>
              <a:t>      </a:t>
            </a:r>
            <a:r>
              <a:rPr lang="en-US" sz="1700" dirty="0">
                <a:solidFill>
                  <a:srgbClr val="000000"/>
                </a:solidFill>
                <a:latin typeface="Courier New"/>
                <a:cs typeface="Courier New"/>
              </a:rPr>
              <a:t>expect</a:t>
            </a:r>
            <a:r>
              <a:rPr lang="en-US" sz="1700" b="1" dirty="0">
                <a:solidFill>
                  <a:srgbClr val="000000"/>
                </a:solidFill>
                <a:latin typeface="Courier New"/>
                <a:cs typeface="Courier New"/>
              </a:rPr>
              <a:t>(</a:t>
            </a:r>
            <a:r>
              <a:rPr lang="en-US" sz="1700" b="1" dirty="0" err="1">
                <a:solidFill>
                  <a:srgbClr val="000000"/>
                </a:solidFill>
                <a:latin typeface="Courier New"/>
                <a:cs typeface="Courier New"/>
              </a:rPr>
              <a:t>chef_run</a:t>
            </a:r>
            <a:r>
              <a:rPr lang="en-US" sz="1700" b="1" dirty="0">
                <a:solidFill>
                  <a:srgbClr val="000000"/>
                </a:solidFill>
                <a:latin typeface="Courier New"/>
                <a:cs typeface="Courier New"/>
              </a:rPr>
              <a:t>)</a:t>
            </a:r>
            <a:r>
              <a:rPr lang="en-US" sz="1700" b="1" dirty="0">
                <a:solidFill>
                  <a:srgbClr val="CE5C00"/>
                </a:solidFill>
                <a:latin typeface="Courier New"/>
                <a:cs typeface="Courier New"/>
              </a:rPr>
              <a:t>.</a:t>
            </a:r>
            <a:r>
              <a:rPr lang="en-US" sz="1700" b="1" dirty="0">
                <a:solidFill>
                  <a:srgbClr val="000000"/>
                </a:solidFill>
                <a:latin typeface="Courier New"/>
                <a:cs typeface="Courier New"/>
              </a:rPr>
              <a:t>to </a:t>
            </a:r>
            <a:r>
              <a:rPr lang="en-US" sz="1700" b="1" dirty="0" err="1">
                <a:solidFill>
                  <a:srgbClr val="000000"/>
                </a:solidFill>
                <a:latin typeface="Courier New"/>
                <a:cs typeface="Courier New"/>
              </a:rPr>
              <a:t>install_package</a:t>
            </a:r>
            <a:r>
              <a:rPr lang="en-US" sz="1700" b="1" dirty="0">
                <a:solidFill>
                  <a:srgbClr val="000000"/>
                </a:solidFill>
                <a:latin typeface="Courier New"/>
                <a:cs typeface="Courier New"/>
              </a:rPr>
              <a:t> </a:t>
            </a:r>
            <a:r>
              <a:rPr lang="en-US" sz="1700" b="1" dirty="0">
                <a:solidFill>
                  <a:srgbClr val="4E9A06"/>
                </a:solidFill>
                <a:latin typeface="Courier New"/>
                <a:cs typeface="Courier New"/>
              </a:rPr>
              <a:t>'apache2'</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r>
              <a:rPr lang="en-US" sz="1700" dirty="0">
                <a:latin typeface="Courier New"/>
                <a:cs typeface="Courier New"/>
              </a:rPr>
              <a:t>  </a:t>
            </a:r>
            <a:r>
              <a:rPr lang="en-US" sz="1700" b="1" dirty="0">
                <a:solidFill>
                  <a:srgbClr val="204A87"/>
                </a:solidFill>
                <a:latin typeface="Courier New"/>
                <a:cs typeface="Courier New"/>
              </a:rPr>
              <a:t>end</a:t>
            </a:r>
          </a:p>
          <a:p>
            <a:pPr marL="0" indent="0">
              <a:buNone/>
            </a:pPr>
            <a:r>
              <a:rPr lang="en-US" sz="1700" b="1" dirty="0">
                <a:solidFill>
                  <a:srgbClr val="204A87"/>
                </a:solidFill>
                <a:latin typeface="Courier New"/>
                <a:cs typeface="Courier New"/>
              </a:rPr>
              <a:t>end</a:t>
            </a:r>
          </a:p>
          <a:p>
            <a:pPr marL="135425" indent="0">
              <a:buNone/>
            </a:pPr>
            <a:endParaRPr lang="en-US" sz="1700" dirty="0">
              <a:latin typeface="Courier New"/>
              <a:cs typeface="Courier New"/>
            </a:endParaRPr>
          </a:p>
        </p:txBody>
      </p:sp>
    </p:spTree>
    <p:extLst>
      <p:ext uri="{BB962C8B-B14F-4D97-AF65-F5344CB8AC3E}">
        <p14:creationId xmlns:p14="http://schemas.microsoft.com/office/powerpoint/2010/main" val="414316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3286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41507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18380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151618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409437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27288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189289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39333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9956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sz="3900" dirty="0" smtClean="0"/>
              <a:t>VP, Community Development at Chef</a:t>
            </a:r>
          </a:p>
          <a:p>
            <a:r>
              <a:rPr lang="en-US" sz="3900" dirty="0" smtClean="0"/>
              <a:t>Co-host of the Food Fight Show</a:t>
            </a:r>
          </a:p>
          <a:p>
            <a:r>
              <a:rPr lang="en-US" sz="3900" dirty="0" smtClean="0"/>
              <a:t>Co-organizer of </a:t>
            </a:r>
            <a:r>
              <a:rPr lang="en-US" sz="3900" dirty="0" err="1" smtClean="0"/>
              <a:t>DevOpsDC</a:t>
            </a:r>
            <a:r>
              <a:rPr lang="en-US" sz="3900" dirty="0" smtClean="0"/>
              <a:t> </a:t>
            </a:r>
            <a:r>
              <a:rPr lang="en-US" sz="3900" dirty="0" err="1" smtClean="0"/>
              <a:t>meetup</a:t>
            </a:r>
            <a:endParaRPr lang="en-US" sz="3900" dirty="0" smtClean="0"/>
          </a:p>
          <a:p>
            <a:r>
              <a:rPr lang="en-US" sz="3900" dirty="0" smtClean="0"/>
              <a:t>Occasional farmer – </a:t>
            </a:r>
            <a:r>
              <a:rPr lang="en-US" sz="3900" dirty="0" smtClean="0">
                <a:hlinkClick r:id="rId2"/>
              </a:rPr>
              <a:t>http://bit.ly/farmer-nathen</a:t>
            </a:r>
            <a:endParaRPr lang="en-US" sz="3900" dirty="0"/>
          </a:p>
          <a:p>
            <a:r>
              <a:rPr lang="en-US" sz="3900" dirty="0" smtClean="0"/>
              <a:t>Love Eggs – </a:t>
            </a:r>
            <a:r>
              <a:rPr lang="en-US" sz="3900" dirty="0" smtClean="0">
                <a:hlinkClick r:id="rId3"/>
              </a:rPr>
              <a:t>http://eggs.chef.io</a:t>
            </a:r>
            <a:endParaRPr lang="en-US" sz="3900" dirty="0" smtClean="0"/>
          </a:p>
          <a:p>
            <a:endParaRPr lang="en-US" sz="3900" dirty="0"/>
          </a:p>
          <a:p>
            <a:r>
              <a:rPr lang="en-US" sz="3900" dirty="0" smtClean="0"/>
              <a:t>@</a:t>
            </a:r>
            <a:r>
              <a:rPr lang="en-US" sz="3900" dirty="0" err="1" smtClean="0"/>
              <a:t>nathenharvey</a:t>
            </a:r>
            <a:endParaRPr lang="en-US" sz="3900" dirty="0" smtClean="0"/>
          </a:p>
          <a:p>
            <a:r>
              <a:rPr lang="en-US" sz="3900" dirty="0" err="1" smtClean="0"/>
              <a:t>nharvey@chef.io</a:t>
            </a:r>
            <a:endParaRPr lang="en-US" sz="3900"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pic>
        <p:nvPicPr>
          <p:cNvPr id="2" name="Picture 1" descr="Nathen_Harvey___Linked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0" y="4267200"/>
            <a:ext cx="3002782" cy="2514600"/>
          </a:xfrm>
          <a:prstGeom prst="rect">
            <a:avLst/>
          </a:prstGeom>
        </p:spPr>
      </p:pic>
    </p:spTree>
    <p:extLst>
      <p:ext uri="{BB962C8B-B14F-4D97-AF65-F5344CB8AC3E}">
        <p14:creationId xmlns:p14="http://schemas.microsoft.com/office/powerpoint/2010/main" val="203666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26827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31734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2193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9044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80546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6305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402770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88958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27815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26418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Test-driven Infrastructure</a:t>
            </a:r>
            <a:endParaRPr lang="en-US" dirty="0"/>
          </a:p>
        </p:txBody>
      </p:sp>
      <p:sp>
        <p:nvSpPr>
          <p:cNvPr id="3" name="Subtitle 2"/>
          <p:cNvSpPr>
            <a:spLocks noGrp="1"/>
          </p:cNvSpPr>
          <p:nvPr>
            <p:ph type="subTitle" idx="1"/>
          </p:nvPr>
        </p:nvSpPr>
        <p:spPr/>
        <p:txBody>
          <a:bodyPr/>
          <a:lstStyle/>
          <a:p>
            <a:r>
              <a:rPr lang="en-US" dirty="0" smtClean="0"/>
              <a:t>Change policy with confidence</a:t>
            </a:r>
            <a:endParaRPr lang="en-US" dirty="0"/>
          </a:p>
        </p:txBody>
      </p:sp>
    </p:spTree>
    <p:extLst>
      <p:ext uri="{BB962C8B-B14F-4D97-AF65-F5344CB8AC3E}">
        <p14:creationId xmlns:p14="http://schemas.microsoft.com/office/powerpoint/2010/main" val="35243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20860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 our style guide? </a:t>
            </a:r>
            <a:endParaRPr lang="en-US" dirty="0"/>
          </a:p>
        </p:txBody>
      </p:sp>
    </p:spTree>
    <p:extLst>
      <p:ext uri="{BB962C8B-B14F-4D97-AF65-F5344CB8AC3E}">
        <p14:creationId xmlns:p14="http://schemas.microsoft.com/office/powerpoint/2010/main" val="35073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Test-driving infrastructure</a:t>
            </a:r>
            <a:endParaRPr lang="en-US" dirty="0"/>
          </a:p>
        </p:txBody>
      </p:sp>
      <p:sp>
        <p:nvSpPr>
          <p:cNvPr id="3" name="Text Placeholder 2"/>
          <p:cNvSpPr>
            <a:spLocks noGrp="1"/>
          </p:cNvSpPr>
          <p:nvPr>
            <p:ph type="body" sz="quarter" idx="10"/>
          </p:nvPr>
        </p:nvSpPr>
        <p:spPr/>
        <p:txBody>
          <a:bodyPr/>
          <a:lstStyle/>
          <a:p>
            <a:r>
              <a:rPr lang="en-US" dirty="0" smtClean="0"/>
              <a:t>We are going to use a relatively simple scenario</a:t>
            </a:r>
          </a:p>
          <a:p>
            <a:r>
              <a:rPr lang="en-US" dirty="0" smtClean="0"/>
              <a:t>We are going to explore many facets of testing</a:t>
            </a:r>
          </a:p>
          <a:p>
            <a:r>
              <a:rPr lang="en-US" dirty="0" smtClean="0"/>
              <a:t>We are going to follow a test-first, test-driven model</a:t>
            </a:r>
            <a:endParaRPr lang="en-US" dirty="0"/>
          </a:p>
        </p:txBody>
      </p:sp>
    </p:spTree>
    <p:extLst>
      <p:ext uri="{BB962C8B-B14F-4D97-AF65-F5344CB8AC3E}">
        <p14:creationId xmlns:p14="http://schemas.microsoft.com/office/powerpoint/2010/main" val="34691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Scenario</a:t>
            </a:r>
            <a:endParaRPr lang="en-US" dirty="0"/>
          </a:p>
        </p:txBody>
      </p:sp>
      <p:sp>
        <p:nvSpPr>
          <p:cNvPr id="3" name="Text Placeholder 2"/>
          <p:cNvSpPr>
            <a:spLocks noGrp="1"/>
          </p:cNvSpPr>
          <p:nvPr>
            <p:ph type="body" sz="quarter" idx="10"/>
          </p:nvPr>
        </p:nvSpPr>
        <p:spPr/>
        <p:txBody>
          <a:bodyPr/>
          <a:lstStyle/>
          <a:p>
            <a:r>
              <a:rPr lang="en-US" dirty="0" smtClean="0"/>
              <a:t>We want a simple rails app deployed on a server.</a:t>
            </a:r>
          </a:p>
          <a:p>
            <a:r>
              <a:rPr lang="en-US" dirty="0" smtClean="0"/>
              <a:t>We will only have time to build some of it in today’s workshop.</a:t>
            </a:r>
          </a:p>
          <a:p>
            <a:r>
              <a:rPr lang="en-US" dirty="0" smtClean="0"/>
              <a:t>You will leave with working code</a:t>
            </a:r>
            <a:endParaRPr lang="en-US" dirty="0"/>
          </a:p>
        </p:txBody>
      </p:sp>
    </p:spTree>
    <p:extLst>
      <p:ext uri="{BB962C8B-B14F-4D97-AF65-F5344CB8AC3E}">
        <p14:creationId xmlns:p14="http://schemas.microsoft.com/office/powerpoint/2010/main" val="19748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Compiling Cookbooks...</a:t>
            </a:r>
          </a:p>
          <a:p>
            <a:r>
              <a:rPr lang="en-US" dirty="0"/>
              <a:t>Recipe: </a:t>
            </a:r>
            <a:r>
              <a:rPr lang="en-US" dirty="0" err="1"/>
              <a:t>code_generator</a:t>
            </a:r>
            <a:r>
              <a:rPr lang="en-US" dirty="0"/>
              <a:t>::repo</a:t>
            </a:r>
          </a:p>
          <a:p>
            <a:r>
              <a:rPr lang="en-US" dirty="0"/>
              <a:t>  * directory[/home/chef/chef-repo] action create</a:t>
            </a:r>
          </a:p>
          <a:p>
            <a:r>
              <a:rPr lang="en-US" dirty="0"/>
              <a:t>    - create new directory /home/chef/chef-repo</a:t>
            </a:r>
          </a:p>
          <a:p>
            <a:r>
              <a:rPr lang="en-US" dirty="0"/>
              <a:t>  * template[/home/chef/chef-repo/LICENSE] action create</a:t>
            </a:r>
          </a:p>
          <a:p>
            <a:r>
              <a:rPr lang="en-US" dirty="0"/>
              <a:t>    - create new file /home/chef/chef-repo/LICENSE</a:t>
            </a:r>
          </a:p>
          <a:p>
            <a:r>
              <a:rPr lang="en-US" dirty="0"/>
              <a:t>    - update content in file /home/chef/chef-repo/LICENSE from none to aed48c</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README.md</a:t>
            </a:r>
            <a:r>
              <a:rPr lang="en-US" dirty="0"/>
              <a:t>] action create</a:t>
            </a:r>
          </a:p>
          <a:p>
            <a:r>
              <a:rPr lang="en-US" dirty="0"/>
              <a:t>    - create new file /home/chef/chef-repo/</a:t>
            </a:r>
            <a:r>
              <a:rPr lang="en-US" dirty="0" err="1"/>
              <a:t>README.md</a:t>
            </a:r>
            <a:endParaRPr lang="en-US" dirty="0"/>
          </a:p>
          <a:p>
            <a:r>
              <a:rPr lang="en-US" dirty="0"/>
              <a:t>    - update content in file /home/chef/chef-repo/</a:t>
            </a:r>
            <a:r>
              <a:rPr lang="en-US" dirty="0" err="1"/>
              <a:t>README.md</a:t>
            </a:r>
            <a:r>
              <a:rPr lang="en-US" dirty="0"/>
              <a:t> from none to 69567b</a:t>
            </a:r>
          </a:p>
          <a:p>
            <a:r>
              <a:rPr lang="en-US" dirty="0"/>
              <a:t>    (diff output suppressed by </a:t>
            </a:r>
            <a:r>
              <a:rPr lang="en-US" dirty="0" err="1"/>
              <a:t>config</a:t>
            </a:r>
            <a:r>
              <a:rPr lang="en-US" dirty="0"/>
              <a:t>)</a:t>
            </a:r>
          </a:p>
          <a:p>
            <a:r>
              <a:rPr lang="en-US" dirty="0"/>
              <a:t>  * </a:t>
            </a:r>
            <a:r>
              <a:rPr lang="en-US" dirty="0" err="1"/>
              <a:t>cookbook_file</a:t>
            </a:r>
            <a:r>
              <a:rPr lang="en-US" dirty="0"/>
              <a:t>[/home/chef/chef-repo/</a:t>
            </a:r>
            <a:r>
              <a:rPr lang="en-US" dirty="0" err="1"/>
              <a:t>Rakefile</a:t>
            </a:r>
            <a:r>
              <a:rPr lang="en-US" dirty="0"/>
              <a:t>] action create</a:t>
            </a:r>
          </a:p>
          <a:p>
            <a:r>
              <a:rPr lang="en-US" dirty="0"/>
              <a:t>    - create new file /home/chef/chef-repo/</a:t>
            </a:r>
            <a:r>
              <a:rPr lang="en-US" dirty="0" err="1"/>
              <a:t>Rakefile</a:t>
            </a:r>
            <a:endParaRPr lang="en-US" dirty="0"/>
          </a:p>
        </p:txBody>
      </p:sp>
      <p:sp>
        <p:nvSpPr>
          <p:cNvPr id="3" name="Title 2"/>
          <p:cNvSpPr>
            <a:spLocks noGrp="1"/>
          </p:cNvSpPr>
          <p:nvPr>
            <p:ph type="title"/>
          </p:nvPr>
        </p:nvSpPr>
        <p:spPr/>
        <p:txBody>
          <a:bodyPr/>
          <a:lstStyle/>
          <a:p>
            <a:r>
              <a:rPr lang="en-US" dirty="0" smtClean="0"/>
              <a:t>Create a directory for your Chef project</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a:t>
            </a:r>
            <a:r>
              <a:rPr lang="en-US" dirty="0" smtClean="0"/>
              <a:t>repo chef-repo</a:t>
            </a:r>
            <a:endParaRPr lang="en-US" dirty="0"/>
          </a:p>
        </p:txBody>
      </p:sp>
    </p:spTree>
    <p:extLst>
      <p:ext uri="{BB962C8B-B14F-4D97-AF65-F5344CB8AC3E}">
        <p14:creationId xmlns:p14="http://schemas.microsoft.com/office/powerpoint/2010/main" val="239146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endParaRPr lang="en-US" dirty="0"/>
          </a:p>
        </p:txBody>
      </p:sp>
      <p:sp>
        <p:nvSpPr>
          <p:cNvPr id="3" name="Title 2"/>
          <p:cNvSpPr>
            <a:spLocks noGrp="1"/>
          </p:cNvSpPr>
          <p:nvPr>
            <p:ph type="title"/>
          </p:nvPr>
        </p:nvSpPr>
        <p:spPr/>
        <p:txBody>
          <a:bodyPr/>
          <a:lstStyle/>
          <a:p>
            <a:r>
              <a:rPr lang="en-US" dirty="0" smtClean="0"/>
              <a:t>Change into that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a:t>
            </a:r>
            <a:endParaRPr lang="en-US" dirty="0"/>
          </a:p>
        </p:txBody>
      </p:sp>
    </p:spTree>
    <p:extLst>
      <p:ext uri="{BB962C8B-B14F-4D97-AF65-F5344CB8AC3E}">
        <p14:creationId xmlns:p14="http://schemas.microsoft.com/office/powerpoint/2010/main" val="183413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::cookbook</a:t>
            </a:r>
          </a:p>
          <a:p>
            <a:r>
              <a:rPr lang="en-US" dirty="0"/>
              <a:t>  * directory[/home/chef/chef-repo/cookbooks/apache] action create</a:t>
            </a:r>
          </a:p>
          <a:p>
            <a:r>
              <a:rPr lang="en-US" dirty="0"/>
              <a:t>    - create new directory /home/chef/chef-repo/cookbooks/apache</a:t>
            </a:r>
          </a:p>
          <a:p>
            <a:r>
              <a:rPr lang="en-US" dirty="0"/>
              <a:t>  * template[/home/chef/chef-repo/cookbooks/apache/</a:t>
            </a:r>
            <a:r>
              <a:rPr lang="en-US" dirty="0" err="1"/>
              <a:t>metadata.rb</a:t>
            </a:r>
            <a:r>
              <a:rPr lang="en-US" dirty="0"/>
              <a:t>] action </a:t>
            </a:r>
            <a:r>
              <a:rPr lang="en-US" dirty="0" err="1"/>
              <a:t>create_if_missing</a:t>
            </a:r>
            <a:endParaRPr lang="en-US" dirty="0"/>
          </a:p>
          <a:p>
            <a:r>
              <a:rPr lang="en-US" dirty="0"/>
              <a:t>    - create new file /home/chef/chef-repo/cookbooks/apache/</a:t>
            </a:r>
            <a:r>
              <a:rPr lang="en-US" dirty="0" err="1"/>
              <a:t>metadata.rb</a:t>
            </a:r>
            <a:endParaRPr lang="en-US" dirty="0"/>
          </a:p>
          <a:p>
            <a:r>
              <a:rPr lang="en-US" dirty="0"/>
              <a:t>    - update content in file /home/chef/chef-repo/cookbooks/apache/</a:t>
            </a:r>
            <a:r>
              <a:rPr lang="en-US" dirty="0" err="1"/>
              <a:t>metadata.rb</a:t>
            </a:r>
            <a:r>
              <a:rPr lang="en-US" dirty="0"/>
              <a:t> from none to 4c0e2d</a:t>
            </a:r>
          </a:p>
          <a:p>
            <a:r>
              <a:rPr lang="en-US" dirty="0"/>
              <a:t>    (diff output suppressed by </a:t>
            </a:r>
            <a:r>
              <a:rPr lang="en-US" dirty="0" err="1"/>
              <a:t>config</a:t>
            </a:r>
            <a:r>
              <a:rPr lang="en-US" dirty="0"/>
              <a:t>)</a:t>
            </a:r>
          </a:p>
          <a:p>
            <a:r>
              <a:rPr lang="en-US" dirty="0"/>
              <a:t>  * template[/home/chef/chef-repo/cookbooks/apache/</a:t>
            </a:r>
            <a:r>
              <a:rPr lang="en-US" dirty="0" err="1"/>
              <a:t>README.md</a:t>
            </a:r>
            <a:r>
              <a:rPr lang="en-US" dirty="0"/>
              <a:t>] action </a:t>
            </a:r>
            <a:r>
              <a:rPr lang="en-US" dirty="0" err="1" smtClean="0"/>
              <a:t>create_if_missing</a:t>
            </a:r>
            <a:endParaRPr lang="en-US"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a:t>chef generate </a:t>
            </a:r>
            <a:r>
              <a:rPr lang="en-US" dirty="0" smtClean="0"/>
              <a:t>cookbook cookbooks</a:t>
            </a:r>
            <a:r>
              <a:rPr lang="en-US" dirty="0"/>
              <a:t>/apache</a:t>
            </a:r>
          </a:p>
        </p:txBody>
      </p:sp>
    </p:spTree>
    <p:extLst>
      <p:ext uri="{BB962C8B-B14F-4D97-AF65-F5344CB8AC3E}">
        <p14:creationId xmlns:p14="http://schemas.microsoft.com/office/powerpoint/2010/main" val="108684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when testing</a:t>
            </a:r>
            <a:endParaRPr lang="en-US" dirty="0"/>
          </a:p>
        </p:txBody>
      </p:sp>
      <p:sp>
        <p:nvSpPr>
          <p:cNvPr id="3" name="Text Placeholder 2"/>
          <p:cNvSpPr>
            <a:spLocks noGrp="1"/>
          </p:cNvSpPr>
          <p:nvPr>
            <p:ph type="body" sz="quarter" idx="10"/>
          </p:nvPr>
        </p:nvSpPr>
        <p:spPr/>
        <p:txBody>
          <a:bodyPr/>
          <a:lstStyle/>
          <a:p>
            <a:r>
              <a:rPr lang="en-US" b="1" dirty="0"/>
              <a:t>Did chef-client complete successfully?</a:t>
            </a:r>
          </a:p>
          <a:p>
            <a:r>
              <a:rPr lang="en-US" dirty="0"/>
              <a:t>Did the recipe put the node in the desired state?</a:t>
            </a:r>
          </a:p>
          <a:p>
            <a:r>
              <a:rPr lang="en-US" dirty="0"/>
              <a:t>Are the resources properly defined?</a:t>
            </a:r>
          </a:p>
          <a:p>
            <a:r>
              <a:rPr lang="en-US" dirty="0"/>
              <a:t>Does the code following our style guide?</a:t>
            </a:r>
          </a:p>
          <a:p>
            <a:endParaRPr lang="en-US" dirty="0"/>
          </a:p>
        </p:txBody>
      </p:sp>
    </p:spTree>
    <p:extLst>
      <p:ext uri="{BB962C8B-B14F-4D97-AF65-F5344CB8AC3E}">
        <p14:creationId xmlns:p14="http://schemas.microsoft.com/office/powerpoint/2010/main" val="272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37337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17895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39507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743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833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8333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105826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4093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5875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4234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625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smtClean="0">
                <a:solidFill>
                  <a:srgbClr val="000000"/>
                </a:solidFill>
              </a:rPr>
              <a:t>vagrant</a:t>
            </a:r>
            <a:endParaRPr lang="en-US" b="1" dirty="0">
              <a:solidFill>
                <a:srgbClr val="000000"/>
              </a:solidFill>
            </a:endParaRP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ubuntu-12.04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425672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Instance             Driver  </a:t>
            </a:r>
            <a:r>
              <a:rPr lang="en-US" sz="2600" dirty="0" err="1"/>
              <a:t>Provisioner</a:t>
            </a:r>
            <a:r>
              <a:rPr lang="en-US" sz="2600" dirty="0"/>
              <a:t>  Last Action</a:t>
            </a:r>
          </a:p>
          <a:p>
            <a:r>
              <a:rPr lang="en-US" sz="2600" dirty="0"/>
              <a:t>default-ubuntu-1204  </a:t>
            </a:r>
            <a:r>
              <a:rPr lang="en-US" sz="2600" dirty="0" smtClean="0"/>
              <a:t>Vagrant </a:t>
            </a:r>
            <a:r>
              <a:rPr lang="en-US" sz="2600" dirty="0" err="1" smtClean="0"/>
              <a:t>ChefZero</a:t>
            </a:r>
            <a:r>
              <a:rPr lang="en-US" sz="2600" dirty="0" smtClean="0"/>
              <a:t>     </a:t>
            </a:r>
            <a:r>
              <a:rPr lang="en-US" sz="2600" dirty="0"/>
              <a:t>&lt;Not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17476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Creating &lt;default-ubuntu-1204&gt;...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a:t>
            </a:r>
          </a:p>
          <a:p>
            <a:r>
              <a:rPr lang="en-US" dirty="0"/>
              <a:t>       Step 0 : FROM ubuntu:12.04</a:t>
            </a:r>
          </a:p>
          <a:p>
            <a:r>
              <a:rPr lang="en-US" dirty="0"/>
              <a:t>        ---&gt; 0b310e6bf058</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73201c2a8836</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c8039cd87665</a:t>
            </a:r>
          </a:p>
          <a:p>
            <a:r>
              <a:rPr lang="en-US" dirty="0"/>
              <a:t>       Removing intermediate container 73201c2a8836</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4e79ba940fe4</a:t>
            </a:r>
          </a:p>
          <a:p>
            <a:r>
              <a:rPr lang="en-US" dirty="0"/>
              <a:t>        ---&gt; ecc3ffe49a30</a:t>
            </a:r>
          </a:p>
          <a:p>
            <a:r>
              <a:rPr lang="en-US" dirty="0"/>
              <a:t>       Removing intermediate container 4e79ba940fe4</a:t>
            </a:r>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8407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28016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Welcome to Ubuntu 12.04.4 LTS (GNU/Linux 3.11.0-15-generic x86_64)</a:t>
            </a:r>
          </a:p>
          <a:p>
            <a:endParaRPr lang="en-US" sz="2600" dirty="0"/>
          </a:p>
          <a:p>
            <a:r>
              <a:rPr lang="en-US" sz="2600" dirty="0"/>
              <a:t> * Documentation:  https://</a:t>
            </a:r>
            <a:r>
              <a:rPr lang="en-US" sz="2600" dirty="0" err="1"/>
              <a:t>help.ubuntu.com</a:t>
            </a:r>
            <a:r>
              <a:rPr lang="en-US" sz="2600" dirty="0"/>
              <a:t>/</a:t>
            </a:r>
          </a:p>
          <a:p>
            <a:r>
              <a:rPr lang="en-US" sz="2600" dirty="0"/>
              <a:t>New release '14.04.3 LTS' available.</a:t>
            </a:r>
          </a:p>
          <a:p>
            <a:r>
              <a:rPr lang="en-US" sz="2600" dirty="0"/>
              <a:t>Run 'do-release-upgrade' to upgrade to it.</a:t>
            </a:r>
          </a:p>
          <a:p>
            <a:endParaRPr lang="en-US" sz="2600" dirty="0"/>
          </a:p>
          <a:p>
            <a:r>
              <a:rPr lang="en-US" sz="2600" dirty="0"/>
              <a:t>Last login: Mon Oct 19 10:14:38 2015 from 10.0.2.2</a:t>
            </a:r>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1814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3448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29526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4616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44910" y="2847620"/>
            <a:ext cx="4151490" cy="338554"/>
          </a:xfrm>
          <a:prstGeom prst="rect">
            <a:avLst/>
          </a:prstGeom>
          <a:solidFill>
            <a:schemeClr val="tx1"/>
          </a:solidFill>
          <a:ln>
            <a:solidFill>
              <a:schemeClr val="tx1"/>
            </a:solidFill>
            <a:prstDash val="dash"/>
          </a:ln>
        </p:spPr>
        <p:txBody>
          <a:bodyPr wrap="square" lIns="0" tIns="0" rIns="0" bIns="0" rtlCol="0">
            <a:spAutoFit/>
          </a:bodyPr>
          <a:lstStyle/>
          <a:p>
            <a:r>
              <a:rPr lang="de-DE" sz="2200" dirty="0">
                <a:solidFill>
                  <a:schemeClr val="bg1"/>
                </a:solidFill>
              </a:rPr>
              <a:t>vagrant@default-ubuntu-1204:</a:t>
            </a:r>
            <a:r>
              <a:rPr lang="de-DE" sz="2200" dirty="0" smtClean="0">
                <a:solidFill>
                  <a:schemeClr val="bg1"/>
                </a:solidFill>
              </a:rPr>
              <a:t>~$</a:t>
            </a:r>
            <a:endParaRPr lang="en-US" sz="22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3598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7769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22976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nb-NO" dirty="0" smtClean="0"/>
              <a:t>127.0.0.1 </a:t>
            </a:r>
            <a:r>
              <a:rPr lang="en-US" dirty="0" smtClean="0"/>
              <a:t>closed</a:t>
            </a:r>
            <a:r>
              <a:rPr lang="en-US" dirty="0"/>
              <a:t>.</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9798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11213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endParaRPr lang="en-US" dirty="0"/>
          </a:p>
          <a:p>
            <a:r>
              <a:rPr lang="en-US" dirty="0"/>
              <a:t>         to file /</a:t>
            </a:r>
            <a:r>
              <a:rPr lang="en-US" dirty="0" err="1"/>
              <a:t>tmp</a:t>
            </a:r>
            <a:r>
              <a:rPr lang="en-US" dirty="0"/>
              <a:t>/</a:t>
            </a:r>
            <a:r>
              <a:rPr lang="en-US" dirty="0" err="1"/>
              <a:t>install.sh</a:t>
            </a:r>
            <a:endParaRPr lang="en-US" dirty="0"/>
          </a:p>
          <a:p>
            <a:r>
              <a:rPr lang="en-US" dirty="0"/>
              <a:t>       trying </a:t>
            </a:r>
            <a:r>
              <a:rPr lang="en-US" dirty="0" err="1"/>
              <a:t>wget</a:t>
            </a:r>
            <a:r>
              <a:rPr lang="en-US" dirty="0"/>
              <a: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Downloading Chef  for </a:t>
            </a:r>
            <a:r>
              <a:rPr lang="en-US" dirty="0" err="1"/>
              <a:t>ubuntu</a:t>
            </a:r>
            <a:r>
              <a:rPr lang="en-US" dirty="0"/>
              <a:t>...</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628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252216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0173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Verifying node state</a:t>
            </a:r>
            <a:endParaRPr lang="en-US" dirty="0"/>
          </a:p>
        </p:txBody>
      </p:sp>
      <p:sp>
        <p:nvSpPr>
          <p:cNvPr id="5" name="Subtitle 4"/>
          <p:cNvSpPr>
            <a:spLocks noGrp="1"/>
          </p:cNvSpPr>
          <p:nvPr>
            <p:ph type="subTitle" idx="1"/>
          </p:nvPr>
        </p:nvSpPr>
        <p:spPr/>
        <p:txBody>
          <a:bodyPr/>
          <a:lstStyle/>
          <a:p>
            <a:r>
              <a:rPr lang="en-US" dirty="0" err="1" smtClean="0"/>
              <a:t>Serverspec</a:t>
            </a:r>
            <a:endParaRPr lang="en-US" dirty="0"/>
          </a:p>
        </p:txBody>
      </p:sp>
    </p:spTree>
    <p:extLst>
      <p:ext uri="{BB962C8B-B14F-4D97-AF65-F5344CB8AC3E}">
        <p14:creationId xmlns:p14="http://schemas.microsoft.com/office/powerpoint/2010/main" val="20124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Welcome to Ubuntu 12.04.4 LTS (GNU/Linux 3.11.0-15-generic x86_64)</a:t>
            </a:r>
          </a:p>
          <a:p>
            <a:endParaRPr lang="en-US" sz="2600" dirty="0"/>
          </a:p>
          <a:p>
            <a:r>
              <a:rPr lang="en-US" sz="2600" dirty="0"/>
              <a:t> * Documentation:  https://</a:t>
            </a:r>
            <a:r>
              <a:rPr lang="en-US" sz="2600" dirty="0" err="1"/>
              <a:t>help.ubuntu.com</a:t>
            </a:r>
            <a:r>
              <a:rPr lang="en-US" sz="2600" dirty="0"/>
              <a:t>/</a:t>
            </a:r>
          </a:p>
          <a:p>
            <a:r>
              <a:rPr lang="en-US" sz="2600" dirty="0"/>
              <a:t>New release '14.04.3 LTS' available.</a:t>
            </a:r>
          </a:p>
          <a:p>
            <a:r>
              <a:rPr lang="en-US" sz="2600" dirty="0"/>
              <a:t>Run 'do-release-upgrade' to upgrade to it.</a:t>
            </a:r>
          </a:p>
          <a:p>
            <a:endParaRPr lang="en-US" sz="2600" dirty="0"/>
          </a:p>
          <a:p>
            <a:r>
              <a:rPr lang="en-US" sz="2600" dirty="0"/>
              <a:t>Last login: Mon Oct 19 10:14:38 2015 from 10.0.2.2</a:t>
            </a:r>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095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--2015-10-19 13:17:11--  http://</a:t>
            </a:r>
            <a:r>
              <a:rPr lang="en-US" sz="2600" dirty="0" err="1"/>
              <a:t>localhost</a:t>
            </a:r>
            <a:r>
              <a:rPr lang="en-US" sz="2600" dirty="0"/>
              <a:t>/</a:t>
            </a:r>
          </a:p>
          <a:p>
            <a:r>
              <a:rPr lang="en-US" sz="2600" dirty="0"/>
              <a:t>Resolving </a:t>
            </a:r>
            <a:r>
              <a:rPr lang="en-US" sz="2600" dirty="0" err="1"/>
              <a:t>localhost</a:t>
            </a:r>
            <a:r>
              <a:rPr lang="en-US" sz="2600" dirty="0"/>
              <a:t> (</a:t>
            </a:r>
            <a:r>
              <a:rPr lang="en-US" sz="2600" dirty="0" err="1"/>
              <a:t>localhost</a:t>
            </a:r>
            <a:r>
              <a:rPr lang="en-US" sz="2600" dirty="0"/>
              <a:t>)... 127.0.0.1</a:t>
            </a:r>
          </a:p>
          <a:p>
            <a:r>
              <a:rPr lang="en-US" sz="2600" dirty="0"/>
              <a:t>Connecting to </a:t>
            </a:r>
            <a:r>
              <a:rPr lang="en-US" sz="2600" dirty="0" err="1"/>
              <a:t>localhost</a:t>
            </a:r>
            <a:r>
              <a:rPr lang="en-US" sz="2600" dirty="0"/>
              <a:t> (</a:t>
            </a:r>
            <a:r>
              <a:rPr lang="en-US" sz="2600" dirty="0" err="1"/>
              <a:t>localhost</a:t>
            </a:r>
            <a:r>
              <a:rPr lang="en-US" sz="2600" dirty="0"/>
              <a:t>)|127.0.0.1|:80... failed: Connection refused.</a:t>
            </a:r>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wget</a:t>
            </a:r>
            <a:r>
              <a:rPr lang="en-US" dirty="0" smtClean="0"/>
              <a:t> http://</a:t>
            </a:r>
            <a:r>
              <a:rPr lang="en-US" dirty="0" err="1" smtClean="0"/>
              <a:t>localhost</a:t>
            </a:r>
            <a:endParaRPr lang="en-US" dirty="0"/>
          </a:p>
        </p:txBody>
      </p:sp>
    </p:spTree>
    <p:extLst>
      <p:ext uri="{BB962C8B-B14F-4D97-AF65-F5344CB8AC3E}">
        <p14:creationId xmlns:p14="http://schemas.microsoft.com/office/powerpoint/2010/main" val="39512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44910" y="2184737"/>
            <a:ext cx="4151490" cy="1015663"/>
          </a:xfrm>
          <a:prstGeom prst="rect">
            <a:avLst/>
          </a:prstGeom>
          <a:solidFill>
            <a:schemeClr val="tx1"/>
          </a:solidFill>
          <a:ln>
            <a:solidFill>
              <a:schemeClr val="tx1"/>
            </a:solidFill>
            <a:prstDash val="dash"/>
          </a:ln>
        </p:spPr>
        <p:txBody>
          <a:bodyPr wrap="square" lIns="0" tIns="0" rIns="0" bIns="0" rtlCol="0">
            <a:spAutoFit/>
          </a:bodyPr>
          <a:lstStyle/>
          <a:p>
            <a:r>
              <a:rPr lang="de-DE" sz="2200" dirty="0">
                <a:solidFill>
                  <a:schemeClr val="bg1"/>
                </a:solidFill>
              </a:rPr>
              <a:t>vagrant@default-ubuntu-1204:~$</a:t>
            </a:r>
          </a:p>
          <a:p>
            <a:r>
              <a:rPr lang="de-DE" sz="2200" dirty="0" err="1">
                <a:solidFill>
                  <a:schemeClr val="bg1"/>
                </a:solidFill>
              </a:rPr>
              <a:t>Connecting</a:t>
            </a:r>
            <a:r>
              <a:rPr lang="de-DE" sz="2200" dirty="0">
                <a:solidFill>
                  <a:schemeClr val="bg1"/>
                </a:solidFill>
              </a:rPr>
              <a:t> </a:t>
            </a:r>
            <a:r>
              <a:rPr lang="de-DE" sz="2200" dirty="0" err="1">
                <a:solidFill>
                  <a:schemeClr val="bg1"/>
                </a:solidFill>
              </a:rPr>
              <a:t>to</a:t>
            </a:r>
            <a:r>
              <a:rPr lang="de-DE" sz="2200" dirty="0">
                <a:solidFill>
                  <a:schemeClr val="bg1"/>
                </a:solidFill>
              </a:rPr>
              <a:t> </a:t>
            </a:r>
            <a:r>
              <a:rPr lang="de-DE" sz="2200" dirty="0" err="1">
                <a:solidFill>
                  <a:schemeClr val="bg1"/>
                </a:solidFill>
              </a:rPr>
              <a:t>localhost</a:t>
            </a:r>
            <a:r>
              <a:rPr lang="de-DE" sz="2200" dirty="0">
                <a:solidFill>
                  <a:schemeClr val="bg1"/>
                </a:solidFill>
              </a:rPr>
              <a:t> (</a:t>
            </a:r>
            <a:r>
              <a:rPr lang="de-DE" sz="2200" dirty="0" err="1">
                <a:solidFill>
                  <a:schemeClr val="bg1"/>
                </a:solidFill>
              </a:rPr>
              <a:t>localhost</a:t>
            </a:r>
            <a:r>
              <a:rPr lang="de-DE" sz="2200" dirty="0">
                <a:solidFill>
                  <a:schemeClr val="bg1"/>
                </a:solidFill>
              </a:rPr>
              <a:t>)|127.0.0.1|:80... </a:t>
            </a:r>
            <a:r>
              <a:rPr lang="de-DE" sz="2200" dirty="0" err="1">
                <a:solidFill>
                  <a:schemeClr val="bg1"/>
                </a:solidFill>
              </a:rPr>
              <a:t>failed</a:t>
            </a:r>
            <a:endParaRPr lang="en-US" sz="22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9543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 Verify node state </a:t>
            </a:r>
            <a:endParaRPr lang="en-US" dirty="0"/>
          </a:p>
        </p:txBody>
      </p:sp>
      <p:sp>
        <p:nvSpPr>
          <p:cNvPr id="5" name="Text Placeholder 4"/>
          <p:cNvSpPr>
            <a:spLocks noGrp="1"/>
          </p:cNvSpPr>
          <p:nvPr>
            <p:ph type="body" sz="quarter" idx="10"/>
          </p:nvPr>
        </p:nvSpPr>
        <p:spPr/>
        <p:txBody>
          <a:bodyPr/>
          <a:lstStyle/>
          <a:p>
            <a:r>
              <a:rPr lang="en-US" b="1" dirty="0" smtClean="0"/>
              <a:t>Problem</a:t>
            </a:r>
            <a:r>
              <a:rPr lang="en-US" dirty="0" smtClean="0"/>
              <a:t>: Manually verifying the state of the test node is tedious and error-prone.</a:t>
            </a:r>
          </a:p>
          <a:p>
            <a:r>
              <a:rPr lang="en-US" b="1" dirty="0" smtClean="0"/>
              <a:t>Success Criteria</a:t>
            </a:r>
            <a:r>
              <a:rPr lang="en-US" dirty="0" smtClean="0"/>
              <a:t>: The end state of the node is automatically tested.</a:t>
            </a:r>
            <a:endParaRPr lang="en-US" b="1" dirty="0"/>
          </a:p>
        </p:txBody>
      </p:sp>
    </p:spTree>
    <p:extLst>
      <p:ext uri="{BB962C8B-B14F-4D97-AF65-F5344CB8AC3E}">
        <p14:creationId xmlns:p14="http://schemas.microsoft.com/office/powerpoint/2010/main" val="33318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66318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12334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5351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~/chef-repo/cookbooks/apache</a:t>
            </a:r>
            <a:endParaRPr lang="en-US" dirty="0"/>
          </a:p>
        </p:txBody>
      </p:sp>
    </p:spTree>
    <p:extLst>
      <p:ext uri="{BB962C8B-B14F-4D97-AF65-F5344CB8AC3E}">
        <p14:creationId xmlns:p14="http://schemas.microsoft.com/office/powerpoint/2010/main" val="28880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912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336953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955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0517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5742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337756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7500" lnSpcReduction="20000"/>
          </a:bodyPr>
          <a:lstStyle/>
          <a:p>
            <a:r>
              <a:rPr lang="en-US" dirty="0"/>
              <a:t> apache::default</a:t>
            </a:r>
          </a:p>
          <a:p>
            <a:r>
              <a:rPr lang="en-US" dirty="0"/>
              <a:t>         is awesome</a:t>
            </a:r>
          </a:p>
          <a:p>
            <a:r>
              <a:rPr lang="en-US" dirty="0"/>
              <a:t>         is installed (FAILED - 1)</a:t>
            </a:r>
          </a:p>
          <a:p>
            <a:endParaRPr lang="en-US" dirty="0"/>
          </a:p>
          <a:p>
            <a:r>
              <a:rPr lang="en-US" dirty="0"/>
              <a:t>       Failures:</a:t>
            </a:r>
          </a:p>
          <a:p>
            <a:endParaRPr lang="en-US" dirty="0"/>
          </a:p>
          <a:p>
            <a:r>
              <a:rPr lang="en-US" dirty="0"/>
              <a:t>         1) apache::default is installed</a:t>
            </a:r>
          </a:p>
          <a:p>
            <a:r>
              <a:rPr lang="en-US" dirty="0"/>
              <a:t>            Failure/Error: expect(package 'apache2').to </a:t>
            </a:r>
            <a:r>
              <a:rPr lang="en-US" dirty="0" err="1"/>
              <a:t>be_installed</a:t>
            </a:r>
            <a:endParaRPr lang="en-US" dirty="0"/>
          </a:p>
          <a:p>
            <a:r>
              <a:rPr lang="en-US" dirty="0"/>
              <a:t>              expected Package "apache2" to be installed</a:t>
            </a:r>
          </a:p>
          <a:p>
            <a:r>
              <a:rPr lang="en-US" dirty="0"/>
              <a:t>              /bin/</a:t>
            </a:r>
            <a:r>
              <a:rPr lang="en-US" dirty="0" err="1"/>
              <a:t>sh</a:t>
            </a:r>
            <a:r>
              <a:rPr lang="en-US" dirty="0"/>
              <a:t> -c </a:t>
            </a:r>
            <a:r>
              <a:rPr lang="en-US" dirty="0" err="1"/>
              <a:t>dpkg</a:t>
            </a:r>
            <a:r>
              <a:rPr lang="en-US" dirty="0"/>
              <a:t>-query\ -f\ \'\$\{Status\}\'\ -W\ apache2\ \|\ </a:t>
            </a:r>
            <a:r>
              <a:rPr lang="en-US" dirty="0" err="1"/>
              <a:t>grep</a:t>
            </a:r>
            <a:r>
              <a:rPr lang="en-US" dirty="0"/>
              <a:t>\ -E\ \'\^\(install\|hold\)\ ok\ installed\$\'</a:t>
            </a:r>
          </a:p>
          <a:p>
            <a:r>
              <a:rPr lang="en-US" dirty="0"/>
              <a:t>              No packages found matching apache2</a:t>
            </a:r>
            <a:r>
              <a:rPr lang="en-US" dirty="0" smtClean="0"/>
              <a:t>.</a:t>
            </a:r>
            <a:endParaRPr lang="en-US" dirty="0"/>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68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p>
        </p:txBody>
      </p:sp>
    </p:spTree>
    <p:extLst>
      <p:ext uri="{BB962C8B-B14F-4D97-AF65-F5344CB8AC3E}">
        <p14:creationId xmlns:p14="http://schemas.microsoft.com/office/powerpoint/2010/main" val="7234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is failing, make it pass</a:t>
            </a:r>
            <a:endParaRPr lang="en-US" dirty="0"/>
          </a:p>
        </p:txBody>
      </p:sp>
      <p:sp>
        <p:nvSpPr>
          <p:cNvPr id="6" name="Text Placeholder 5"/>
          <p:cNvSpPr>
            <a:spLocks noGrp="1"/>
          </p:cNvSpPr>
          <p:nvPr>
            <p:ph type="body" sz="quarter" idx="10"/>
          </p:nvPr>
        </p:nvSpPr>
        <p:spPr/>
        <p:txBody>
          <a:bodyPr/>
          <a:lstStyle/>
          <a:p>
            <a:r>
              <a:rPr lang="en-US" dirty="0" smtClean="0"/>
              <a:t>Test-driven development involves</a:t>
            </a:r>
          </a:p>
          <a:p>
            <a:pPr lvl="1"/>
            <a:r>
              <a:rPr lang="en-US" dirty="0" smtClean="0"/>
              <a:t>Write a test to verify something is working</a:t>
            </a:r>
          </a:p>
          <a:p>
            <a:pPr lvl="1"/>
            <a:r>
              <a:rPr lang="en-US" dirty="0" smtClean="0"/>
              <a:t>Watch the test fail</a:t>
            </a:r>
          </a:p>
          <a:p>
            <a:pPr lvl="1"/>
            <a:r>
              <a:rPr lang="en-US" dirty="0" smtClean="0"/>
              <a:t>Write just enough code to make the test pass</a:t>
            </a:r>
          </a:p>
          <a:p>
            <a:pPr lvl="1"/>
            <a:r>
              <a:rPr lang="en-US" dirty="0" smtClean="0"/>
              <a:t>Repeat</a:t>
            </a:r>
          </a:p>
        </p:txBody>
      </p:sp>
    </p:spTree>
    <p:extLst>
      <p:ext uri="{BB962C8B-B14F-4D97-AF65-F5344CB8AC3E}">
        <p14:creationId xmlns:p14="http://schemas.microsoft.com/office/powerpoint/2010/main" val="27714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a:t>
            </a:r>
            <a:r>
              <a:rPr lang="en-US" dirty="0" err="1" smtClean="0"/>
              <a:t>reop</a:t>
            </a:r>
            <a:r>
              <a:rPr lang="en-US" dirty="0" smtClean="0"/>
              <a:t>/cookbooks/apache/recipes/</a:t>
            </a:r>
            <a:r>
              <a:rPr lang="en-US" dirty="0" err="1" smtClean="0"/>
              <a:t>default.rb</a:t>
            </a:r>
            <a:endParaRPr lang="en-US" dirty="0"/>
          </a:p>
        </p:txBody>
      </p:sp>
    </p:spTree>
    <p:extLst>
      <p:ext uri="{BB962C8B-B14F-4D97-AF65-F5344CB8AC3E}">
        <p14:creationId xmlns:p14="http://schemas.microsoft.com/office/powerpoint/2010/main" val="7385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4881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70000" lnSpcReduction="20000"/>
          </a:bodyPr>
          <a:lstStyle/>
          <a:p>
            <a:r>
              <a:rPr lang="en-US" dirty="0"/>
              <a:t> apache</a:t>
            </a:r>
          </a:p>
          <a:p>
            <a:r>
              <a:rPr lang="en-US" dirty="0"/>
              <a:t>         is awesome</a:t>
            </a:r>
          </a:p>
          <a:p>
            <a:r>
              <a:rPr lang="en-US" dirty="0"/>
              <a:t>         is installed</a:t>
            </a:r>
          </a:p>
          <a:p>
            <a:endParaRPr lang="en-US" dirty="0"/>
          </a:p>
          <a:p>
            <a:r>
              <a:rPr lang="en-US" dirty="0"/>
              <a:t>       Finished in 0.48165 seconds (files took 1.05 seconds to load)</a:t>
            </a:r>
          </a:p>
          <a:p>
            <a:r>
              <a:rPr lang="en-US" dirty="0"/>
              <a:t>       2 examples, 0 failures</a:t>
            </a:r>
          </a:p>
          <a:p>
            <a:r>
              <a:rPr lang="en-US" dirty="0"/>
              <a:t>       Finished verifying &lt;default-centos-64&gt; (0m5.64s).</a:t>
            </a:r>
          </a:p>
          <a:p>
            <a:r>
              <a:rPr lang="en-US" dirty="0"/>
              <a:t>-----&gt; Kitchen is finished. (0m11.84s)</a:t>
            </a:r>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451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else will you test?</a:t>
            </a:r>
            <a:endParaRPr lang="en-US" dirty="0"/>
          </a:p>
        </p:txBody>
      </p:sp>
      <p:sp>
        <p:nvSpPr>
          <p:cNvPr id="6" name="Text Placeholder 5"/>
          <p:cNvSpPr>
            <a:spLocks noGrp="1"/>
          </p:cNvSpPr>
          <p:nvPr>
            <p:ph type="body" sz="quarter" idx="10"/>
          </p:nvPr>
        </p:nvSpPr>
        <p:spPr/>
        <p:txBody>
          <a:bodyPr/>
          <a:lstStyle/>
          <a:p>
            <a:r>
              <a:rPr lang="en-US" dirty="0" smtClean="0"/>
              <a:t>Is the service running?</a:t>
            </a:r>
          </a:p>
          <a:p>
            <a:r>
              <a:rPr lang="en-US" dirty="0" smtClean="0"/>
              <a:t>Is the port accessible?</a:t>
            </a:r>
          </a:p>
          <a:p>
            <a:r>
              <a:rPr lang="en-US" dirty="0" smtClean="0"/>
              <a:t>Is the expected content being served?</a:t>
            </a:r>
          </a:p>
          <a:p>
            <a:endParaRPr lang="en-US" dirty="0"/>
          </a:p>
          <a:p>
            <a:r>
              <a:rPr lang="en-US" dirty="0" smtClean="0"/>
              <a:t>Make sure everything works from a fresh kitchen, too!</a:t>
            </a:r>
            <a:endParaRPr lang="en-US" dirty="0"/>
          </a:p>
        </p:txBody>
      </p:sp>
    </p:spTree>
    <p:extLst>
      <p:ext uri="{BB962C8B-B14F-4D97-AF65-F5344CB8AC3E}">
        <p14:creationId xmlns:p14="http://schemas.microsoft.com/office/powerpoint/2010/main" val="20219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70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smtClean="0">
                <a:solidFill>
                  <a:srgbClr val="4E9A06"/>
                </a:solidFill>
              </a:rPr>
              <a:t>"responds to http requests"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err="1">
                <a:solidFill>
                  <a:srgbClr val="4E9A06"/>
                </a:solidFill>
              </a:rPr>
              <a:t>localhost</a:t>
            </a:r>
            <a:r>
              <a:rPr lang="en-US" b="1" dirty="0">
                <a:solidFill>
                  <a:srgbClr val="4E9A06"/>
                </a:solidFill>
              </a:rPr>
              <a:t>"</a:t>
            </a:r>
            <a:r>
              <a:rPr lang="en-US" b="1" dirty="0">
                <a:solidFill>
                  <a:srgbClr val="000000"/>
                </a:solidFill>
              </a:rPr>
              <a:t>)</a:t>
            </a:r>
            <a:r>
              <a:rPr lang="en-US" b="1" dirty="0" smtClean="0">
                <a:solidFill>
                  <a:srgbClr val="CE5C00"/>
                </a:solidFill>
              </a:rPr>
              <a:t>.</a:t>
            </a:r>
            <a:r>
              <a:rPr lang="en-US" b="1" dirty="0" err="1" smtClean="0">
                <a:solidFill>
                  <a:srgbClr val="000000"/>
                </a:solidFill>
              </a:rPr>
              <a:t>exit_status</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smtClean="0">
                <a:solidFill>
                  <a:srgbClr val="000000"/>
                </a:solidFill>
              </a:rPr>
              <a:t>eq</a:t>
            </a:r>
            <a:r>
              <a:rPr lang="en-US" b="1" dirty="0" smtClean="0">
                <a:solidFill>
                  <a:srgbClr val="000000"/>
                </a:solidFill>
              </a:rPr>
              <a:t> </a:t>
            </a:r>
            <a:r>
              <a:rPr lang="en-US" b="1" dirty="0">
                <a:solidFill>
                  <a:srgbClr val="4E9A06"/>
                </a:solidFill>
              </a:rPr>
              <a:t>0</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20823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endParaRPr lang="en-US" sz="2500" dirty="0"/>
          </a:p>
          <a:p>
            <a:r>
              <a:rPr lang="en-US" sz="2500" dirty="0" smtClean="0"/>
              <a:t> </a:t>
            </a:r>
            <a:r>
              <a:rPr lang="en-US" sz="2500" dirty="0"/>
              <a:t>Failures:</a:t>
            </a:r>
          </a:p>
          <a:p>
            <a:endParaRPr lang="en-US" sz="2500" dirty="0"/>
          </a:p>
          <a:p>
            <a:r>
              <a:rPr lang="en-US" sz="2500" dirty="0"/>
              <a:t> </a:t>
            </a:r>
            <a:r>
              <a:rPr lang="en-US" sz="2500" dirty="0" smtClean="0"/>
              <a:t> </a:t>
            </a:r>
            <a:r>
              <a:rPr lang="en-US" sz="2500" dirty="0"/>
              <a:t>1) apache::default is running</a:t>
            </a:r>
          </a:p>
          <a:p>
            <a:r>
              <a:rPr lang="en-US" sz="2500" dirty="0"/>
              <a:t>     </a:t>
            </a:r>
            <a:r>
              <a:rPr lang="en-US" sz="2500" dirty="0" smtClean="0"/>
              <a:t>Failure</a:t>
            </a:r>
            <a:r>
              <a:rPr lang="en-US" sz="2500" dirty="0"/>
              <a:t>/Error: expect(service 'apache2').to </a:t>
            </a:r>
            <a:r>
              <a:rPr lang="en-US" sz="2500" dirty="0" err="1"/>
              <a:t>be_running</a:t>
            </a:r>
            <a:endParaRPr lang="en-US" sz="2500" dirty="0"/>
          </a:p>
          <a:p>
            <a:r>
              <a:rPr lang="en-US" sz="2500" dirty="0" smtClean="0"/>
              <a:t>     expected </a:t>
            </a:r>
            <a:r>
              <a:rPr lang="en-US" sz="2500" dirty="0"/>
              <a:t>Service "apache2" to be running</a:t>
            </a:r>
          </a:p>
          <a:p>
            <a:r>
              <a:rPr lang="en-US" sz="2500" dirty="0"/>
              <a:t>    </a:t>
            </a:r>
            <a:r>
              <a:rPr lang="en-US" sz="2500" dirty="0" smtClean="0"/>
              <a:t>/</a:t>
            </a:r>
            <a:r>
              <a:rPr lang="en-US" sz="2500" dirty="0"/>
              <a:t>bin/</a:t>
            </a:r>
            <a:r>
              <a:rPr lang="en-US" sz="2500" dirty="0" err="1"/>
              <a:t>sh</a:t>
            </a:r>
            <a:r>
              <a:rPr lang="en-US" sz="2500" dirty="0"/>
              <a:t> -c service\ apache2\ status\ \&amp;\&amp;\ service\ apache2\ status\ \|\ </a:t>
            </a:r>
            <a:r>
              <a:rPr lang="en-US" sz="2500" dirty="0" err="1"/>
              <a:t>grep</a:t>
            </a:r>
            <a:r>
              <a:rPr lang="en-US" sz="2500" dirty="0"/>
              <a:t>\ \'running\'</a:t>
            </a:r>
          </a:p>
          <a:p>
            <a:r>
              <a:rPr lang="en-US" sz="2500" dirty="0"/>
              <a:t>              Apache2 is NOT running</a:t>
            </a:r>
            <a:r>
              <a:rPr lang="en-US" sz="2500" dirty="0" smtClean="0"/>
              <a:t>.</a:t>
            </a:r>
          </a:p>
          <a:p>
            <a:endParaRPr lang="en-US" sz="2500" dirty="0"/>
          </a:p>
          <a:p>
            <a:r>
              <a:rPr lang="en-US" sz="2500" dirty="0"/>
              <a:t>  </a:t>
            </a:r>
            <a:r>
              <a:rPr lang="en-US" sz="2500" dirty="0" smtClean="0"/>
              <a:t>2</a:t>
            </a:r>
            <a:r>
              <a:rPr lang="en-US" sz="2500" dirty="0"/>
              <a:t>) apache::default responds to http requests</a:t>
            </a:r>
          </a:p>
          <a:p>
            <a:r>
              <a:rPr lang="en-US" sz="2500" dirty="0"/>
              <a:t>     </a:t>
            </a:r>
            <a:r>
              <a:rPr lang="en-US" sz="2500" dirty="0" smtClean="0"/>
              <a:t>Failure</a:t>
            </a:r>
            <a:r>
              <a:rPr lang="en-US" sz="2500" dirty="0"/>
              <a:t>/Error: expect(command("curl </a:t>
            </a:r>
            <a:r>
              <a:rPr lang="en-US" sz="2500" dirty="0" err="1"/>
              <a:t>localhost</a:t>
            </a:r>
            <a:r>
              <a:rPr lang="en-US" sz="2500" dirty="0"/>
              <a:t>").</a:t>
            </a:r>
            <a:r>
              <a:rPr lang="en-US" sz="2500" dirty="0" err="1"/>
              <a:t>exit_status</a:t>
            </a:r>
            <a:r>
              <a:rPr lang="en-US" sz="2500" dirty="0"/>
              <a:t>).to </a:t>
            </a:r>
            <a:r>
              <a:rPr lang="en-US" sz="2500" dirty="0" err="1"/>
              <a:t>eq</a:t>
            </a:r>
            <a:r>
              <a:rPr lang="en-US" sz="2500" dirty="0"/>
              <a:t> 0</a:t>
            </a:r>
          </a:p>
          <a:p>
            <a:endParaRPr lang="en-US" sz="2500" dirty="0"/>
          </a:p>
          <a:p>
            <a:r>
              <a:rPr lang="en-US" sz="2500" dirty="0" smtClean="0"/>
              <a:t>     expected</a:t>
            </a:r>
            <a:r>
              <a:rPr lang="en-US" sz="2500" dirty="0"/>
              <a:t>: 0</a:t>
            </a:r>
          </a:p>
          <a:p>
            <a:r>
              <a:rPr lang="en-US" sz="2500" dirty="0"/>
              <a:t>     </a:t>
            </a:r>
            <a:r>
              <a:rPr lang="en-US" sz="2500" dirty="0" smtClean="0"/>
              <a:t>got</a:t>
            </a:r>
            <a:r>
              <a:rPr lang="en-US" sz="2500" dirty="0"/>
              <a:t>: 7</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277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 </a:t>
            </a:r>
          </a:p>
          <a:p>
            <a:endParaRPr lang="en-US" dirty="0">
              <a:solidFill>
                <a:srgbClr val="4E9A06"/>
              </a:solidFill>
            </a:endParaRPr>
          </a:p>
          <a:p>
            <a:r>
              <a:rPr lang="en-US" dirty="0" smtClean="0">
                <a:solidFill>
                  <a:srgbClr val="000000"/>
                </a:solidFill>
              </a:rPr>
              <a:t>service </a:t>
            </a:r>
            <a:r>
              <a:rPr lang="en-US" dirty="0">
                <a:solidFill>
                  <a:srgbClr val="4E9A06"/>
                </a:solidFill>
              </a:rPr>
              <a:t>"</a:t>
            </a:r>
            <a:r>
              <a:rPr lang="en-US" dirty="0" smtClean="0">
                <a:solidFill>
                  <a:srgbClr val="4E9A06"/>
                </a:solidFill>
              </a:rPr>
              <a:t>apache2” </a:t>
            </a:r>
            <a:r>
              <a:rPr lang="en-US" dirty="0" smtClean="0">
                <a:solidFill>
                  <a:srgbClr val="000000"/>
                </a:solidFill>
              </a:rPr>
              <a:t>do</a:t>
            </a:r>
          </a:p>
          <a:p>
            <a:r>
              <a:rPr lang="en-US" dirty="0" smtClean="0">
                <a:solidFill>
                  <a:srgbClr val="000000"/>
                </a:solidFill>
              </a:rPr>
              <a:t>  action </a:t>
            </a:r>
            <a:r>
              <a:rPr lang="en-US" dirty="0" smtClean="0">
                <a:solidFill>
                  <a:srgbClr val="4E9A06"/>
                </a:solidFill>
              </a:rPr>
              <a:t>:start</a:t>
            </a:r>
            <a:endParaRPr lang="en-US" dirty="0" smtClean="0">
              <a:solidFill>
                <a:srgbClr val="000000"/>
              </a:solidFill>
            </a:endParaRPr>
          </a:p>
          <a:p>
            <a:r>
              <a:rPr lang="en-US" dirty="0" smtClean="0">
                <a:solidFill>
                  <a:srgbClr val="000000"/>
                </a:solidFill>
              </a:rPr>
              <a:t>end</a:t>
            </a:r>
            <a:endParaRPr lang="en-US" dirty="0">
              <a:solidFill>
                <a:srgbClr val="4E9A06"/>
              </a:solidFill>
            </a:endParaRPr>
          </a:p>
          <a:p>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172433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-----&gt; Starting Kitchen (v1.3.1)</a:t>
            </a:r>
          </a:p>
          <a:p>
            <a:r>
              <a:rPr lang="en-US" dirty="0"/>
              <a:t>-----&gt; Converging &lt;default-ubuntu-1204&gt;...</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Transferring files to &lt;default-ubuntu-1204&gt;</a:t>
            </a:r>
          </a:p>
          <a:p>
            <a:r>
              <a:rPr lang="en-US" dirty="0"/>
              <a:t>       </a:t>
            </a:r>
            <a:r>
              <a:rPr lang="en-US" dirty="0" err="1"/>
              <a:t>sudo</a:t>
            </a:r>
            <a:r>
              <a:rPr lang="en-US" dirty="0"/>
              <a:t>: /</a:t>
            </a:r>
            <a:r>
              <a:rPr lang="en-US" dirty="0" err="1"/>
              <a:t>etc</a:t>
            </a:r>
            <a:r>
              <a:rPr lang="en-US" dirty="0"/>
              <a:t>/</a:t>
            </a:r>
            <a:r>
              <a:rPr lang="en-US" dirty="0" err="1"/>
              <a:t>sudoers.d</a:t>
            </a:r>
            <a:r>
              <a:rPr lang="en-US" dirty="0"/>
              <a:t>/kitchen is mode 0644, should be 0440</a:t>
            </a:r>
          </a:p>
          <a:p>
            <a:r>
              <a:rPr lang="en-US" dirty="0"/>
              <a:t>       Starting Chef Client, version 12.2.1</a:t>
            </a:r>
          </a:p>
          <a:p>
            <a:r>
              <a:rPr lang="en-US" dirty="0"/>
              <a:t>       [2015-04-15T22:02:01+00:00]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23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92500" lnSpcReduction="20000"/>
          </a:bodyPr>
          <a:lstStyle/>
          <a:p>
            <a:r>
              <a:rPr lang="en-US" sz="2500" dirty="0"/>
              <a:t> apache::default</a:t>
            </a:r>
          </a:p>
          <a:p>
            <a:r>
              <a:rPr lang="en-US" sz="2500" dirty="0"/>
              <a:t>         is awesome</a:t>
            </a:r>
          </a:p>
          <a:p>
            <a:r>
              <a:rPr lang="en-US" sz="2500" dirty="0"/>
              <a:t>         is installed</a:t>
            </a:r>
          </a:p>
          <a:p>
            <a:r>
              <a:rPr lang="en-US" sz="2500" dirty="0"/>
              <a:t>         is running</a:t>
            </a:r>
          </a:p>
          <a:p>
            <a:r>
              <a:rPr lang="en-US" sz="2500" dirty="0"/>
              <a:t>         responds to http requests</a:t>
            </a:r>
          </a:p>
          <a:p>
            <a:endParaRPr lang="en-US" sz="2500" dirty="0"/>
          </a:p>
          <a:p>
            <a:r>
              <a:rPr lang="en-US" sz="2500" dirty="0"/>
              <a:t>       Finished in 0.9764 seconds (files took 1.22 seconds to load)</a:t>
            </a:r>
          </a:p>
          <a:p>
            <a:r>
              <a:rPr lang="en-US" sz="2500" dirty="0"/>
              <a:t>       4 examples, 0 failures</a:t>
            </a:r>
          </a:p>
          <a:p>
            <a:endParaRPr lang="en-US" sz="2500" dirty="0"/>
          </a:p>
          <a:p>
            <a:r>
              <a:rPr lang="en-US" sz="2500" dirty="0"/>
              <a:t>       Finished verifying &lt;default-ubuntu-1204&gt; (0m9.78s).</a:t>
            </a:r>
          </a:p>
          <a:p>
            <a:r>
              <a:rPr lang="en-US" sz="2500" dirty="0"/>
              <a:t>-----&gt; Kitchen is finished. (0m11.23s)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46511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ap chef">
  <a:themeElements>
    <a:clrScheme name="Chef">
      <a:dk1>
        <a:srgbClr val="FFFFFF"/>
      </a:dk1>
      <a:lt1>
        <a:sysClr val="window" lastClr="FFFFFF"/>
      </a:lt1>
      <a:dk2>
        <a:srgbClr val="324353"/>
      </a:dk2>
      <a:lt2>
        <a:srgbClr val="EC7509"/>
      </a:lt2>
      <a:accent1>
        <a:srgbClr val="5AA2DB"/>
      </a:accent1>
      <a:accent2>
        <a:srgbClr val="4BAAA3"/>
      </a:accent2>
      <a:accent3>
        <a:srgbClr val="FBAA13"/>
      </a:accent3>
      <a:accent4>
        <a:srgbClr val="6A7379"/>
      </a:accent4>
      <a:accent5>
        <a:srgbClr val="2F3336"/>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err="1" smtClean="0"/>
        </a:defPPr>
      </a:lstStyle>
    </a:txDef>
  </a:objectDefaults>
  <a:extraClrSchemeLst/>
  <a:extLst>
    <a:ext uri="{05A4C25C-085E-4340-85A3-A5531E510DB2}">
      <thm15:themeFamily xmlns="" xmlns:thm15="http://schemas.microsoft.com/office/thememl/2012/main" name="Chef-Template-16x9-Blue.potx" id="{AEDCA41E-F161-4EBB-B511-A8687687A8DC}" vid="{64ECDA82-38C2-4FAD-B0A3-D276970F43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12109</TotalTime>
  <Words>8460</Words>
  <Application>Microsoft Macintosh PowerPoint</Application>
  <PresentationFormat>Custom</PresentationFormat>
  <Paragraphs>1132</Paragraphs>
  <Slides>129</Slides>
  <Notes>91</Notes>
  <HiddenSlides>0</HiddenSlides>
  <MMClips>0</MMClips>
  <ScaleCrop>false</ScaleCrop>
  <HeadingPairs>
    <vt:vector size="4" baseType="variant">
      <vt:variant>
        <vt:lpstr>Theme</vt:lpstr>
      </vt:variant>
      <vt:variant>
        <vt:i4>2</vt:i4>
      </vt:variant>
      <vt:variant>
        <vt:lpstr>Slide Titles</vt:lpstr>
      </vt:variant>
      <vt:variant>
        <vt:i4>129</vt:i4>
      </vt:variant>
    </vt:vector>
  </HeadingPairs>
  <TitlesOfParts>
    <vt:vector size="131" baseType="lpstr">
      <vt:lpstr>LearnChef-PowerPoint-Template</vt:lpstr>
      <vt:lpstr>ap chef</vt:lpstr>
      <vt:lpstr>Test-driving Your Rails Infrastructure with Chef</vt:lpstr>
      <vt:lpstr>Nathen Harvey</vt:lpstr>
      <vt:lpstr>Nathen Harvey</vt:lpstr>
      <vt:lpstr>Hello!</vt:lpstr>
      <vt:lpstr>Hello!</vt:lpstr>
      <vt:lpstr>Hello!</vt:lpstr>
      <vt:lpstr>Hello!</vt:lpstr>
      <vt:lpstr>Are you experienced?</vt:lpstr>
      <vt:lpstr>Are you experienced?</vt:lpstr>
      <vt:lpstr>Are you experienced?</vt:lpstr>
      <vt:lpstr>Infrastructure as Code</vt:lpstr>
      <vt:lpstr>Infrastructure as Code</vt:lpstr>
      <vt:lpstr>Infrastructure as Code</vt:lpstr>
      <vt:lpstr>Infrastructure as Code</vt:lpstr>
      <vt:lpstr>Automation</vt:lpstr>
      <vt:lpstr>Chef Server</vt:lpstr>
      <vt:lpstr>Automate Infrastructure and Applications</vt:lpstr>
      <vt:lpstr>Automate Infrastructure and Applications</vt:lpstr>
      <vt:lpstr>Describe Infrastructure as Code</vt:lpstr>
      <vt:lpstr>Test the Code</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Test and Repair</vt:lpstr>
      <vt:lpstr>Test and Repair</vt:lpstr>
      <vt:lpstr>Test and Repair</vt:lpstr>
      <vt:lpstr>Test and Repair</vt:lpstr>
      <vt:lpstr>Test and Repair</vt:lpstr>
      <vt:lpstr>Test and Repair</vt:lpstr>
      <vt:lpstr>Test and Repair</vt:lpstr>
      <vt:lpstr>Resources</vt:lpstr>
      <vt:lpstr>Recipes</vt:lpstr>
      <vt:lpstr>Test-driven Infrastructure</vt:lpstr>
      <vt:lpstr>Faster Feedback</vt:lpstr>
      <vt:lpstr>Chef Testing</vt:lpstr>
      <vt:lpstr>Test-driving infrastructure</vt:lpstr>
      <vt:lpstr>Our Scenario</vt:lpstr>
      <vt:lpstr>Create a directory for your Chef project</vt:lpstr>
      <vt:lpstr>Change into that directory</vt:lpstr>
      <vt:lpstr>Create an apache cookbook</vt:lpstr>
      <vt:lpstr>Questions to ask when testing</vt:lpstr>
      <vt:lpstr>Chef client success status</vt:lpstr>
      <vt:lpstr>Chef client success status</vt:lpstr>
      <vt:lpstr>Chef client success status</vt:lpstr>
      <vt:lpstr>Test Kitchen</vt:lpstr>
      <vt:lpstr>Configuring the Kitchen</vt:lpstr>
      <vt:lpstr>.kitchen.yml</vt:lpstr>
      <vt:lpstr>.kitchen.yml</vt:lpstr>
      <vt:lpstr>.kitchen.yml</vt:lpstr>
      <vt:lpstr>.kitchen.yml</vt:lpstr>
      <vt:lpstr>Move to the apache cookbook directory</vt:lpstr>
      <vt:lpstr>Update .kitchen.yml</vt:lpstr>
      <vt:lpstr>List the Test Kitchens </vt:lpstr>
      <vt:lpstr>Create the kitchen</vt:lpstr>
      <vt:lpstr>Kitchen created</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Verifying node state</vt:lpstr>
      <vt:lpstr>Login to the kitchen</vt:lpstr>
      <vt:lpstr>Manually inspect the test node</vt:lpstr>
      <vt:lpstr>Kitchen login</vt:lpstr>
      <vt:lpstr>Lab – Verify node state </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Exercise the test</vt:lpstr>
      <vt:lpstr>Test is failing, make it pass</vt:lpstr>
      <vt:lpstr>Update our cookbook</vt:lpstr>
      <vt:lpstr>Converge the node again</vt:lpstr>
      <vt:lpstr>Exercise the test</vt:lpstr>
      <vt:lpstr>What else will you test?</vt:lpstr>
      <vt:lpstr>Extend the Serverspec test</vt:lpstr>
      <vt:lpstr>Verify the kitchen</vt:lpstr>
      <vt:lpstr>Update our cookbook</vt:lpstr>
      <vt:lpstr>Converge the node again</vt:lpstr>
      <vt:lpstr>Verify the kitchen</vt:lpstr>
      <vt:lpstr>Kitchen Workflow</vt:lpstr>
      <vt:lpstr>Chef Testing</vt:lpstr>
      <vt:lpstr>Even Faster Feedback</vt:lpstr>
      <vt:lpstr>Chef Testing</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Clean code</vt:lpstr>
      <vt:lpstr>Foodcritic</vt:lpstr>
      <vt:lpstr>Change our recipe</vt:lpstr>
      <vt:lpstr>Run Foodcritic</vt:lpstr>
      <vt:lpstr>Chef Testing</vt:lpstr>
      <vt:lpstr>Next steps</vt:lpstr>
      <vt:lpstr>Building the Rails App</vt:lpstr>
      <vt:lpstr>Launch the Kitchen</vt:lpstr>
      <vt:lpstr>Wrapping Up</vt:lpstr>
      <vt:lpstr>We’ve only scratched the surface</vt:lpstr>
      <vt:lpstr>Build Anything</vt:lpstr>
      <vt:lpstr>And Manage it Simply</vt:lpstr>
      <vt:lpstr>What questions do you have?</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406</cp:revision>
  <cp:lastPrinted>2015-10-19T23:45:01Z</cp:lastPrinted>
  <dcterms:created xsi:type="dcterms:W3CDTF">2012-09-13T17:36:07Z</dcterms:created>
  <dcterms:modified xsi:type="dcterms:W3CDTF">2015-10-19T23:45:06Z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